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7" r:id="rId3"/>
    <p:sldId id="273" r:id="rId4"/>
    <p:sldId id="259" r:id="rId5"/>
    <p:sldId id="270" r:id="rId6"/>
    <p:sldId id="268" r:id="rId7"/>
    <p:sldId id="263" r:id="rId8"/>
    <p:sldId id="260" r:id="rId9"/>
    <p:sldId id="257" r:id="rId10"/>
    <p:sldId id="258" r:id="rId11"/>
    <p:sldId id="271" r:id="rId12"/>
    <p:sldId id="261" r:id="rId13"/>
    <p:sldId id="262" r:id="rId14"/>
    <p:sldId id="265" r:id="rId15"/>
    <p:sldId id="274" r:id="rId16"/>
    <p:sldId id="269" r:id="rId17"/>
    <p:sldId id="278" r:id="rId18"/>
    <p:sldId id="277" r:id="rId19"/>
    <p:sldId id="266" r:id="rId20"/>
    <p:sldId id="280" r:id="rId21"/>
    <p:sldId id="275" r:id="rId22"/>
    <p:sldId id="281" r:id="rId23"/>
    <p:sldId id="276" r:id="rId24"/>
    <p:sldId id="279" r:id="rId25"/>
    <p:sldId id="283" r:id="rId26"/>
    <p:sldId id="282" r:id="rId27"/>
    <p:sldId id="284" r:id="rId2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52525"/>
    <a:srgbClr val="F9F9F9"/>
    <a:srgbClr val="F11B34"/>
    <a:srgbClr val="8C8C8C"/>
    <a:srgbClr val="22222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9" d="100"/>
          <a:sy n="69" d="100"/>
        </p:scale>
        <p:origin x="756" y="8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C44541-051C-4548-AA3B-9BE2B99FA5E3}" type="datetimeFigureOut">
              <a:rPr lang="en-US" smtClean="0"/>
              <a:t>9/15/2020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DE57D7-E909-4C8F-89B3-8F8D1CED88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27364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C44541-051C-4548-AA3B-9BE2B99FA5E3}" type="datetimeFigureOut">
              <a:rPr lang="en-US" smtClean="0"/>
              <a:t>9/15/2020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DE57D7-E909-4C8F-89B3-8F8D1CED88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90553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C44541-051C-4548-AA3B-9BE2B99FA5E3}" type="datetimeFigureOut">
              <a:rPr lang="en-US" smtClean="0"/>
              <a:t>9/15/2020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DE57D7-E909-4C8F-89B3-8F8D1CED88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72786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C44541-051C-4548-AA3B-9BE2B99FA5E3}" type="datetimeFigureOut">
              <a:rPr lang="en-US" smtClean="0"/>
              <a:t>9/15/2020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DE57D7-E909-4C8F-89B3-8F8D1CED88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68101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C44541-051C-4548-AA3B-9BE2B99FA5E3}" type="datetimeFigureOut">
              <a:rPr lang="en-US" smtClean="0"/>
              <a:t>9/15/2020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DE57D7-E909-4C8F-89B3-8F8D1CED88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30405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C44541-051C-4548-AA3B-9BE2B99FA5E3}" type="datetimeFigureOut">
              <a:rPr lang="en-US" smtClean="0"/>
              <a:t>9/15/2020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DE57D7-E909-4C8F-89B3-8F8D1CED88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31252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C44541-051C-4548-AA3B-9BE2B99FA5E3}" type="datetimeFigureOut">
              <a:rPr lang="en-US" smtClean="0"/>
              <a:t>9/15/2020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DE57D7-E909-4C8F-89B3-8F8D1CED88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76587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C44541-051C-4548-AA3B-9BE2B99FA5E3}" type="datetimeFigureOut">
              <a:rPr lang="en-US" smtClean="0"/>
              <a:t>9/15/2020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DE57D7-E909-4C8F-89B3-8F8D1CED88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03544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C44541-051C-4548-AA3B-9BE2B99FA5E3}" type="datetimeFigureOut">
              <a:rPr lang="en-US" smtClean="0"/>
              <a:t>9/15/2020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DE57D7-E909-4C8F-89B3-8F8D1CED88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95338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C44541-051C-4548-AA3B-9BE2B99FA5E3}" type="datetimeFigureOut">
              <a:rPr lang="en-US" smtClean="0"/>
              <a:t>9/15/2020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DE57D7-E909-4C8F-89B3-8F8D1CED88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34831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C44541-051C-4548-AA3B-9BE2B99FA5E3}" type="datetimeFigureOut">
              <a:rPr lang="en-US" smtClean="0"/>
              <a:t>9/15/2020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DE57D7-E909-4C8F-89B3-8F8D1CED88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53504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EC44541-051C-4548-AA3B-9BE2B99FA5E3}" type="datetimeFigureOut">
              <a:rPr lang="en-US" smtClean="0"/>
              <a:t>9/15/2020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DE57D7-E909-4C8F-89B3-8F8D1CED88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31710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6.png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png"/><Relationship Id="rId13" Type="http://schemas.openxmlformats.org/officeDocument/2006/relationships/image" Target="../media/image48.jpeg"/><Relationship Id="rId18" Type="http://schemas.openxmlformats.org/officeDocument/2006/relationships/image" Target="../media/image53.png"/><Relationship Id="rId26" Type="http://schemas.openxmlformats.org/officeDocument/2006/relationships/image" Target="../media/image60.png"/><Relationship Id="rId3" Type="http://schemas.openxmlformats.org/officeDocument/2006/relationships/image" Target="../media/image38.png"/><Relationship Id="rId21" Type="http://schemas.openxmlformats.org/officeDocument/2006/relationships/image" Target="../media/image56.png"/><Relationship Id="rId7" Type="http://schemas.openxmlformats.org/officeDocument/2006/relationships/image" Target="../media/image42.png"/><Relationship Id="rId12" Type="http://schemas.openxmlformats.org/officeDocument/2006/relationships/image" Target="../media/image47.png"/><Relationship Id="rId17" Type="http://schemas.openxmlformats.org/officeDocument/2006/relationships/image" Target="../media/image52.png"/><Relationship Id="rId25" Type="http://schemas.openxmlformats.org/officeDocument/2006/relationships/image" Target="../media/image59.png"/><Relationship Id="rId2" Type="http://schemas.openxmlformats.org/officeDocument/2006/relationships/image" Target="../media/image3.png"/><Relationship Id="rId16" Type="http://schemas.openxmlformats.org/officeDocument/2006/relationships/image" Target="../media/image51.png"/><Relationship Id="rId20" Type="http://schemas.openxmlformats.org/officeDocument/2006/relationships/image" Target="../media/image55.png"/><Relationship Id="rId29" Type="http://schemas.openxmlformats.org/officeDocument/2006/relationships/image" Target="../media/image6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1.png"/><Relationship Id="rId11" Type="http://schemas.openxmlformats.org/officeDocument/2006/relationships/image" Target="../media/image46.png"/><Relationship Id="rId24" Type="http://schemas.openxmlformats.org/officeDocument/2006/relationships/image" Target="../media/image58.png"/><Relationship Id="rId5" Type="http://schemas.openxmlformats.org/officeDocument/2006/relationships/image" Target="../media/image40.png"/><Relationship Id="rId15" Type="http://schemas.openxmlformats.org/officeDocument/2006/relationships/image" Target="../media/image50.png"/><Relationship Id="rId23" Type="http://schemas.openxmlformats.org/officeDocument/2006/relationships/image" Target="../media/image57.png"/><Relationship Id="rId28" Type="http://schemas.openxmlformats.org/officeDocument/2006/relationships/image" Target="../media/image62.png"/><Relationship Id="rId10" Type="http://schemas.openxmlformats.org/officeDocument/2006/relationships/image" Target="../media/image45.png"/><Relationship Id="rId19" Type="http://schemas.openxmlformats.org/officeDocument/2006/relationships/image" Target="../media/image54.png"/><Relationship Id="rId4" Type="http://schemas.openxmlformats.org/officeDocument/2006/relationships/image" Target="../media/image39.png"/><Relationship Id="rId9" Type="http://schemas.openxmlformats.org/officeDocument/2006/relationships/image" Target="../media/image44.png"/><Relationship Id="rId14" Type="http://schemas.openxmlformats.org/officeDocument/2006/relationships/image" Target="../media/image49.png"/><Relationship Id="rId22" Type="http://schemas.microsoft.com/office/2007/relationships/hdphoto" Target="../media/hdphoto1.wdp"/><Relationship Id="rId27" Type="http://schemas.openxmlformats.org/officeDocument/2006/relationships/image" Target="../media/image6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png"/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9.png"/><Relationship Id="rId5" Type="http://schemas.openxmlformats.org/officeDocument/2006/relationships/image" Target="../media/image16.png"/><Relationship Id="rId4" Type="http://schemas.openxmlformats.org/officeDocument/2006/relationships/image" Target="../media/image68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2.png"/><Relationship Id="rId4" Type="http://schemas.openxmlformats.org/officeDocument/2006/relationships/image" Target="../media/image71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4.png"/><Relationship Id="rId4" Type="http://schemas.openxmlformats.org/officeDocument/2006/relationships/image" Target="../media/image73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6.png"/><Relationship Id="rId4" Type="http://schemas.openxmlformats.org/officeDocument/2006/relationships/image" Target="../media/image16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7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9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0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1.png"/><Relationship Id="rId4" Type="http://schemas.openxmlformats.org/officeDocument/2006/relationships/image" Target="../media/image16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3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4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5.png"/><Relationship Id="rId4" Type="http://schemas.openxmlformats.org/officeDocument/2006/relationships/image" Target="../media/image16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6.png"/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7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8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9.pn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10" Type="http://schemas.openxmlformats.org/officeDocument/2006/relationships/image" Target="../media/image18.png"/><Relationship Id="rId4" Type="http://schemas.openxmlformats.org/officeDocument/2006/relationships/image" Target="../media/image12.png"/><Relationship Id="rId9" Type="http://schemas.openxmlformats.org/officeDocument/2006/relationships/image" Target="../media/image1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openxmlformats.org/officeDocument/2006/relationships/image" Target="../media/image22.png"/><Relationship Id="rId7" Type="http://schemas.openxmlformats.org/officeDocument/2006/relationships/image" Target="../media/image26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Relationship Id="rId9" Type="http://schemas.openxmlformats.org/officeDocument/2006/relationships/image" Target="../media/image2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2.png"/><Relationship Id="rId4" Type="http://schemas.openxmlformats.org/officeDocument/2006/relationships/image" Target="../media/image3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988601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452AE636-9727-43E1-B5D9-322EC19DDE9A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9133" y="695325"/>
            <a:ext cx="3118467" cy="3118467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DBDF72AF-E4BD-49A7-9AAA-D50C8E0D3BF1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35382" y="2764272"/>
            <a:ext cx="3025931" cy="3025931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637309" y="5735437"/>
            <a:ext cx="10973458" cy="817419"/>
          </a:xfrm>
          <a:prstGeom prst="rect">
            <a:avLst/>
          </a:prstGeom>
          <a:solidFill>
            <a:schemeClr val="bg1"/>
          </a:solidFill>
          <a:ln w="44450">
            <a:solidFill>
              <a:srgbClr val="8C8C8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80364" y="1872961"/>
            <a:ext cx="6224154" cy="3112077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015" y="5593267"/>
            <a:ext cx="10973751" cy="11888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97010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Прямоугольник 27"/>
          <p:cNvSpPr/>
          <p:nvPr/>
        </p:nvSpPr>
        <p:spPr>
          <a:xfrm>
            <a:off x="616524" y="941763"/>
            <a:ext cx="10564091" cy="5334346"/>
          </a:xfrm>
          <a:prstGeom prst="rect">
            <a:avLst/>
          </a:prstGeom>
          <a:solidFill>
            <a:srgbClr val="F11B34"/>
          </a:solidFill>
          <a:ln w="44450">
            <a:solidFill>
              <a:srgbClr val="F11B3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Прямоугольник 28"/>
          <p:cNvSpPr/>
          <p:nvPr/>
        </p:nvSpPr>
        <p:spPr>
          <a:xfrm>
            <a:off x="394852" y="1163436"/>
            <a:ext cx="10564091" cy="5334346"/>
          </a:xfrm>
          <a:prstGeom prst="rect">
            <a:avLst/>
          </a:prstGeom>
          <a:solidFill>
            <a:schemeClr val="bg1"/>
          </a:solidFill>
          <a:ln w="44450">
            <a:solidFill>
              <a:srgbClr val="F11B3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4905" y="3026576"/>
            <a:ext cx="10382388" cy="20240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70009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692236" y="207473"/>
            <a:ext cx="4807528" cy="817419"/>
          </a:xfrm>
          <a:prstGeom prst="rect">
            <a:avLst/>
          </a:prstGeom>
          <a:solidFill>
            <a:schemeClr val="bg1"/>
          </a:solidFill>
          <a:ln w="44450">
            <a:solidFill>
              <a:srgbClr val="F11B3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10" descr="File:Fa Logo.png - Wikimedia Commons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12937" y="1395188"/>
            <a:ext cx="661813" cy="6338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22" descr="Jysk Logo Png Transparent Images – Free PNG Images Vector, PSD, Clipart,  Templates"/>
          <p:cNvPicPr>
            <a:picLocks noChangeAspect="1" noChangeArrowheads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2003080" y="1395188"/>
            <a:ext cx="1225029" cy="5714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Рисунок 25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56439" y="1395187"/>
            <a:ext cx="1488355" cy="571495"/>
          </a:xfrm>
          <a:prstGeom prst="rect">
            <a:avLst/>
          </a:prstGeom>
        </p:spPr>
      </p:pic>
      <p:pic>
        <p:nvPicPr>
          <p:cNvPr id="27" name="Рисунок 2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73124" y="1545997"/>
            <a:ext cx="2487759" cy="269874"/>
          </a:xfrm>
          <a:prstGeom prst="rect">
            <a:avLst/>
          </a:prstGeom>
        </p:spPr>
      </p:pic>
      <p:pic>
        <p:nvPicPr>
          <p:cNvPr id="30" name="Picture 32" descr="Файл:Logotip-Citrus 1.png — Википедия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889213" y="1499937"/>
            <a:ext cx="2011733" cy="5073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" name="Picture 2" descr="Файл:Vodafone Ukraine.png — Вікіпедія"/>
          <p:cNvPicPr>
            <a:picLocks noChangeAspect="1" noChangeArrowheads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129276" y="1374136"/>
            <a:ext cx="870710" cy="7589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" name="Рисунок 32"/>
          <p:cNvPicPr>
            <a:picLocks noChangeAspect="1"/>
          </p:cNvPicPr>
          <p:nvPr/>
        </p:nvPicPr>
        <p:blipFill rotWithShape="1"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90760" y="2382980"/>
            <a:ext cx="906165" cy="989811"/>
          </a:xfrm>
          <a:prstGeom prst="rect">
            <a:avLst/>
          </a:prstGeom>
        </p:spPr>
      </p:pic>
      <p:pic>
        <p:nvPicPr>
          <p:cNvPr id="34" name="Рисунок 33"/>
          <p:cNvPicPr>
            <a:picLocks noChangeAspect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96925" y="2623124"/>
            <a:ext cx="1559514" cy="509521"/>
          </a:xfrm>
          <a:prstGeom prst="rect">
            <a:avLst/>
          </a:prstGeom>
        </p:spPr>
      </p:pic>
      <p:pic>
        <p:nvPicPr>
          <p:cNvPr id="35" name="Picture 20" descr="Idemitsu"/>
          <p:cNvPicPr>
            <a:picLocks noChangeAspect="1" noChangeArrowheads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495461" y="2589426"/>
            <a:ext cx="2006659" cy="5769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" name="Рисунок 35"/>
          <p:cNvPicPr>
            <a:picLocks noChangeAspect="1"/>
          </p:cNvPicPr>
          <p:nvPr/>
        </p:nvPicPr>
        <p:blipFill rotWithShape="1">
          <a:blip r:embed="rId1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663484" y="2623124"/>
            <a:ext cx="1624932" cy="512164"/>
          </a:xfrm>
          <a:prstGeom prst="rect">
            <a:avLst/>
          </a:prstGeom>
        </p:spPr>
      </p:pic>
      <p:pic>
        <p:nvPicPr>
          <p:cNvPr id="37" name="Picture 18" descr="https://suzuki.ua/Content/CmsImage/ua/Main__home-logo.jpg"/>
          <p:cNvPicPr>
            <a:picLocks noChangeAspect="1" noChangeArrowheads="1"/>
          </p:cNvPicPr>
          <p:nvPr/>
        </p:nvPicPr>
        <p:blipFill rotWithShape="1">
          <a:blip r:embed="rId1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7801506" y="2485716"/>
            <a:ext cx="879841" cy="887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8" name="Picture 4" descr="File:Mitsubishi Motors logo.png - Wikipedia"/>
          <p:cNvPicPr>
            <a:picLocks noChangeAspect="1" noChangeArrowheads="1"/>
          </p:cNvPicPr>
          <p:nvPr/>
        </p:nvPicPr>
        <p:blipFill>
          <a:blip r:embed="rId1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980734" y="2468204"/>
            <a:ext cx="920212" cy="8874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9" name="Picture 14" descr="Opel Logo PNG Transparent &amp; SVG Vector - Freebie Supply"/>
          <p:cNvPicPr>
            <a:picLocks noChangeAspect="1" noChangeArrowheads="1"/>
          </p:cNvPicPr>
          <p:nvPr/>
        </p:nvPicPr>
        <p:blipFill>
          <a:blip r:embed="rId1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086866" y="2432531"/>
            <a:ext cx="913120" cy="9587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" name="Picture 8" descr="https://ukrtelecom.ua/local/templates/ukrtelecom/assets/img/logo_small.png"/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12937" y="3726701"/>
            <a:ext cx="1719927" cy="5519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" name="Picture 10" descr="Файл:Logo METRO.svg — Википедия"/>
          <p:cNvPicPr>
            <a:picLocks noChangeAspect="1" noChangeArrowheads="1"/>
          </p:cNvPicPr>
          <p:nvPr/>
        </p:nvPicPr>
        <p:blipFill>
          <a:blip r:embed="rId1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12937" y="4872674"/>
            <a:ext cx="1447640" cy="7238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2" name="Рисунок 41"/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51950" y="4021443"/>
            <a:ext cx="1524000" cy="257175"/>
          </a:xfrm>
          <a:prstGeom prst="rect">
            <a:avLst/>
          </a:prstGeom>
        </p:spPr>
      </p:pic>
      <p:pic>
        <p:nvPicPr>
          <p:cNvPr id="43" name="Рисунок 42"/>
          <p:cNvPicPr>
            <a:picLocks noChangeAspect="1"/>
          </p:cNvPicPr>
          <p:nvPr/>
        </p:nvPicPr>
        <p:blipFill>
          <a:blip r:embed="rId1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512334" y="3944185"/>
            <a:ext cx="1487652" cy="334433"/>
          </a:xfrm>
          <a:prstGeom prst="rect">
            <a:avLst/>
          </a:prstGeom>
        </p:spPr>
      </p:pic>
      <p:pic>
        <p:nvPicPr>
          <p:cNvPr id="44" name="Picture 4" descr="Париматч. Честный обзор БК Parimatch. Регистрация. Отзывы | Школа ..."/>
          <p:cNvPicPr>
            <a:picLocks noChangeAspect="1" noChangeArrowheads="1"/>
          </p:cNvPicPr>
          <p:nvPr/>
        </p:nvPicPr>
        <p:blipFill>
          <a:blip r:embed="rId2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926050" y="4872674"/>
            <a:ext cx="1474868" cy="7238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5" name="Picture 18" descr="Файл:Favbet-blue-horisontal.svg — Вікіпедія"/>
          <p:cNvPicPr>
            <a:picLocks noChangeAspect="1" noChangeArrowheads="1"/>
          </p:cNvPicPr>
          <p:nvPr/>
        </p:nvPicPr>
        <p:blipFill>
          <a:blip r:embed="rId21" cstate="email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22"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150167" y="3905598"/>
            <a:ext cx="2290673" cy="4116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6" name="Picture 12" descr="https://secretychefa.com.ua/img/logo.png"/>
          <p:cNvPicPr>
            <a:picLocks noChangeAspect="1" noChangeArrowheads="1"/>
          </p:cNvPicPr>
          <p:nvPr/>
        </p:nvPicPr>
        <p:blipFill>
          <a:blip r:embed="rId2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90763" y="4871070"/>
            <a:ext cx="1395306" cy="6846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7" name="Рисунок 46"/>
          <p:cNvPicPr>
            <a:picLocks noChangeAspect="1"/>
          </p:cNvPicPr>
          <p:nvPr/>
        </p:nvPicPr>
        <p:blipFill>
          <a:blip r:embed="rId2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95999" y="5056460"/>
            <a:ext cx="1674814" cy="558271"/>
          </a:xfrm>
          <a:prstGeom prst="rect">
            <a:avLst/>
          </a:prstGeom>
        </p:spPr>
      </p:pic>
      <p:pic>
        <p:nvPicPr>
          <p:cNvPr id="48" name="Picture 16" descr="logo"/>
          <p:cNvPicPr>
            <a:picLocks noChangeAspect="1" noChangeArrowheads="1"/>
          </p:cNvPicPr>
          <p:nvPr/>
        </p:nvPicPr>
        <p:blipFill>
          <a:blip r:embed="rId2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889213" y="4875749"/>
            <a:ext cx="856081" cy="7906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9" name="Рисунок 48">
            <a:extLst>
              <a:ext uri="{FF2B5EF4-FFF2-40B4-BE49-F238E27FC236}">
                <a16:creationId xmlns:a16="http://schemas.microsoft.com/office/drawing/2014/main" id="{BAA5B1BE-E78A-449B-ADA2-5242F1C7515F}"/>
              </a:ext>
            </a:extLst>
          </p:cNvPr>
          <p:cNvPicPr>
            <a:picLocks noChangeAspect="1"/>
          </p:cNvPicPr>
          <p:nvPr/>
        </p:nvPicPr>
        <p:blipFill>
          <a:blip r:embed="rId2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002704" y="4810555"/>
            <a:ext cx="785939" cy="785939"/>
          </a:xfrm>
          <a:prstGeom prst="rect">
            <a:avLst/>
          </a:prstGeom>
        </p:spPr>
      </p:pic>
      <p:pic>
        <p:nvPicPr>
          <p:cNvPr id="50" name="Рисунок 49"/>
          <p:cNvPicPr>
            <a:picLocks noChangeAspect="1"/>
          </p:cNvPicPr>
          <p:nvPr/>
        </p:nvPicPr>
        <p:blipFill>
          <a:blip r:embed="rId2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834189" y="4772269"/>
            <a:ext cx="1472046" cy="924629"/>
          </a:xfrm>
          <a:prstGeom prst="rect">
            <a:avLst/>
          </a:prstGeom>
        </p:spPr>
      </p:pic>
      <p:pic>
        <p:nvPicPr>
          <p:cNvPr id="51" name="Picture 22" descr="Столичная Ювелирная Фабрика™ | Ювелирные изделия – большой каталог ..."/>
          <p:cNvPicPr>
            <a:picLocks noChangeAspect="1" noChangeArrowheads="1"/>
          </p:cNvPicPr>
          <p:nvPr/>
        </p:nvPicPr>
        <p:blipFill>
          <a:blip r:embed="rId2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20639" y="3863336"/>
            <a:ext cx="2384838" cy="6381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2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13950" y="90770"/>
            <a:ext cx="4804064" cy="11888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76092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16524" y="941763"/>
            <a:ext cx="10564091" cy="5334346"/>
          </a:xfrm>
          <a:prstGeom prst="rect">
            <a:avLst/>
          </a:prstGeom>
          <a:solidFill>
            <a:srgbClr val="F11B34"/>
          </a:solidFill>
          <a:ln w="44450">
            <a:solidFill>
              <a:srgbClr val="F11B3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Прямоугольник 2"/>
          <p:cNvSpPr/>
          <p:nvPr/>
        </p:nvSpPr>
        <p:spPr>
          <a:xfrm>
            <a:off x="394852" y="1163436"/>
            <a:ext cx="10564091" cy="5334346"/>
          </a:xfrm>
          <a:prstGeom prst="rect">
            <a:avLst/>
          </a:prstGeom>
          <a:solidFill>
            <a:schemeClr val="bg1"/>
          </a:solidFill>
          <a:ln w="44450">
            <a:solidFill>
              <a:srgbClr val="F11B3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659" y="2943449"/>
            <a:ext cx="10565284" cy="20240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71105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Прямоугольник 27"/>
          <p:cNvSpPr/>
          <p:nvPr/>
        </p:nvSpPr>
        <p:spPr>
          <a:xfrm>
            <a:off x="616524" y="941763"/>
            <a:ext cx="10564091" cy="5334346"/>
          </a:xfrm>
          <a:prstGeom prst="rect">
            <a:avLst/>
          </a:prstGeom>
          <a:solidFill>
            <a:srgbClr val="F11B34"/>
          </a:solidFill>
          <a:ln w="44450">
            <a:solidFill>
              <a:srgbClr val="F11B3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Прямоугольник 28"/>
          <p:cNvSpPr/>
          <p:nvPr/>
        </p:nvSpPr>
        <p:spPr>
          <a:xfrm>
            <a:off x="394852" y="1163436"/>
            <a:ext cx="10564091" cy="5334346"/>
          </a:xfrm>
          <a:prstGeom prst="rect">
            <a:avLst/>
          </a:prstGeom>
          <a:solidFill>
            <a:schemeClr val="bg1"/>
          </a:solidFill>
          <a:ln w="44450">
            <a:solidFill>
              <a:srgbClr val="F11B3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659" y="2749516"/>
            <a:ext cx="10565284" cy="25727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04968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458691" y="159327"/>
            <a:ext cx="5001491" cy="6698673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74182" y="0"/>
            <a:ext cx="4572000" cy="6858000"/>
          </a:xfrm>
          <a:prstGeom prst="rect">
            <a:avLst/>
          </a:prstGeom>
        </p:spPr>
      </p:pic>
      <p:sp>
        <p:nvSpPr>
          <p:cNvPr id="10" name="Прямоугольник 9"/>
          <p:cNvSpPr/>
          <p:nvPr/>
        </p:nvSpPr>
        <p:spPr>
          <a:xfrm>
            <a:off x="498763" y="405227"/>
            <a:ext cx="4627419" cy="817419"/>
          </a:xfrm>
          <a:prstGeom prst="rect">
            <a:avLst/>
          </a:prstGeom>
          <a:solidFill>
            <a:schemeClr val="bg1"/>
          </a:solidFill>
          <a:ln w="44450">
            <a:solidFill>
              <a:srgbClr val="22222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7403BDD8-79E9-4156-8564-F18252D5FA1D}"/>
              </a:ext>
            </a:extLst>
          </p:cNvPr>
          <p:cNvSpPr txBox="1"/>
          <p:nvPr/>
        </p:nvSpPr>
        <p:spPr>
          <a:xfrm>
            <a:off x="6697626" y="5363959"/>
            <a:ext cx="131030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chemeClr val="bg1"/>
                </a:solidFill>
              </a:rPr>
              <a:t>20 000</a:t>
            </a:r>
            <a:endParaRPr lang="ru-RU" sz="2800" b="1" dirty="0">
              <a:solidFill>
                <a:schemeClr val="bg1"/>
              </a:solidFill>
            </a:endParaRPr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27015" y="4712436"/>
            <a:ext cx="651523" cy="651523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7403BDD8-79E9-4156-8564-F18252D5FA1D}"/>
              </a:ext>
            </a:extLst>
          </p:cNvPr>
          <p:cNvSpPr txBox="1"/>
          <p:nvPr/>
        </p:nvSpPr>
        <p:spPr>
          <a:xfrm>
            <a:off x="9899252" y="5585632"/>
            <a:ext cx="131030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chemeClr val="bg1"/>
                </a:solidFill>
              </a:rPr>
              <a:t>6 400</a:t>
            </a:r>
            <a:endParaRPr lang="ru-RU" sz="2800" b="1" dirty="0">
              <a:solidFill>
                <a:schemeClr val="bg1"/>
              </a:solidFill>
            </a:endParaRPr>
          </a:p>
        </p:txBody>
      </p:sp>
      <p:pic>
        <p:nvPicPr>
          <p:cNvPr id="17" name="Рисунок 16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228641" y="4934109"/>
            <a:ext cx="651523" cy="651523"/>
          </a:xfrm>
          <a:prstGeom prst="rect">
            <a:avLst/>
          </a:prstGeom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id="{EC71431F-2D3D-4302-9B0D-ACB212A5A052}"/>
              </a:ext>
            </a:extLst>
          </p:cNvPr>
          <p:cNvSpPr txBox="1"/>
          <p:nvPr/>
        </p:nvSpPr>
        <p:spPr>
          <a:xfrm>
            <a:off x="598777" y="5739520"/>
            <a:ext cx="576349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chemeClr val="bg1"/>
                </a:solidFill>
                <a:ea typeface="Open Sans Light" panose="020B0306030504020204" pitchFamily="34" charset="0"/>
                <a:cs typeface="Open Sans Light" panose="020B0306030504020204" pitchFamily="34" charset="0"/>
              </a:rPr>
              <a:t>У БУДНІ з 7:00 </a:t>
            </a:r>
            <a:r>
              <a:rPr lang="ru-RU" b="1" dirty="0" smtClean="0">
                <a:solidFill>
                  <a:schemeClr val="bg1"/>
                </a:solidFill>
                <a:ea typeface="Open Sans Light" panose="020B0306030504020204" pitchFamily="34" charset="0"/>
                <a:cs typeface="Open Sans Light" panose="020B0306030504020204" pitchFamily="34" charset="0"/>
              </a:rPr>
              <a:t>до 11:00</a:t>
            </a:r>
            <a:endParaRPr lang="ru-RU" b="1" dirty="0">
              <a:solidFill>
                <a:schemeClr val="bg1"/>
              </a:solidFill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pic>
        <p:nvPicPr>
          <p:cNvPr id="23" name="Рисунок 22"/>
          <p:cNvPicPr>
            <a:picLocks noChangeAspect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39481" y="405227"/>
            <a:ext cx="4345982" cy="845127"/>
          </a:xfrm>
          <a:prstGeom prst="rect">
            <a:avLst/>
          </a:prstGeom>
        </p:spPr>
      </p:pic>
      <p:sp>
        <p:nvSpPr>
          <p:cNvPr id="15" name="Прямоугольник 14">
            <a:extLst>
              <a:ext uri="{FF2B5EF4-FFF2-40B4-BE49-F238E27FC236}">
                <a16:creationId xmlns:a16="http://schemas.microsoft.com/office/drawing/2014/main" id="{1F3F5B02-795A-45DA-8ADE-0EDA77172338}"/>
              </a:ext>
            </a:extLst>
          </p:cNvPr>
          <p:cNvSpPr/>
          <p:nvPr/>
        </p:nvSpPr>
        <p:spPr>
          <a:xfrm>
            <a:off x="482675" y="2690336"/>
            <a:ext cx="526155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dirty="0" err="1" smtClean="0">
                <a:solidFill>
                  <a:schemeClr val="bg1"/>
                </a:solidFill>
              </a:rPr>
              <a:t>Френк</a:t>
            </a:r>
            <a:r>
              <a:rPr lang="uk-UA" dirty="0" smtClean="0">
                <a:solidFill>
                  <a:schemeClr val="bg1"/>
                </a:solidFill>
              </a:rPr>
              <a:t> і Маша зроблять будь-який ранок яскравим і динамічним. Вони заряджають слухачів енергією!</a:t>
            </a:r>
          </a:p>
          <a:p>
            <a:endParaRPr lang="uk-UA" dirty="0">
              <a:solidFill>
                <a:schemeClr val="bg1"/>
              </a:solidFill>
            </a:endParaRPr>
          </a:p>
          <a:p>
            <a:r>
              <a:rPr lang="uk-UA" dirty="0" smtClean="0">
                <a:solidFill>
                  <a:schemeClr val="bg1"/>
                </a:solidFill>
              </a:rPr>
              <a:t>Кожен ефір: зіркові гості, топові музичні прем'єри, інтерактивні рубрики та круті подарунки</a:t>
            </a:r>
            <a:endParaRPr lang="ru-RU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58391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332510"/>
            <a:ext cx="3948545" cy="6525490"/>
          </a:xfrm>
          <a:prstGeom prst="rect">
            <a:avLst/>
          </a:prstGeom>
        </p:spPr>
      </p:pic>
      <p:sp>
        <p:nvSpPr>
          <p:cNvPr id="12" name="Прямоугольник 11"/>
          <p:cNvSpPr/>
          <p:nvPr/>
        </p:nvSpPr>
        <p:spPr>
          <a:xfrm>
            <a:off x="3782292" y="696173"/>
            <a:ext cx="3754582" cy="817419"/>
          </a:xfrm>
          <a:prstGeom prst="rect">
            <a:avLst/>
          </a:prstGeom>
          <a:solidFill>
            <a:schemeClr val="bg1"/>
          </a:solidFill>
          <a:ln w="44450">
            <a:solidFill>
              <a:srgbClr val="22222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EC71431F-2D3D-4302-9B0D-ACB212A5A052}"/>
              </a:ext>
            </a:extLst>
          </p:cNvPr>
          <p:cNvSpPr txBox="1"/>
          <p:nvPr/>
        </p:nvSpPr>
        <p:spPr>
          <a:xfrm>
            <a:off x="3782292" y="1527170"/>
            <a:ext cx="56388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 smtClean="0">
                <a:solidFill>
                  <a:schemeClr val="bg1"/>
                </a:solidFill>
                <a:ea typeface="Open Sans Light" panose="020B0306030504020204" pitchFamily="34" charset="0"/>
                <a:cs typeface="Open Sans Light" panose="020B0306030504020204" pitchFamily="34" charset="0"/>
              </a:rPr>
              <a:t>Інтерв'ю з Мілою </a:t>
            </a:r>
            <a:r>
              <a:rPr lang="uk-UA" dirty="0" err="1" smtClean="0">
                <a:solidFill>
                  <a:schemeClr val="bg1"/>
                </a:solidFill>
                <a:ea typeface="Open Sans Light" panose="020B0306030504020204" pitchFamily="34" charset="0"/>
                <a:cs typeface="Open Sans Light" panose="020B0306030504020204" pitchFamily="34" charset="0"/>
              </a:rPr>
              <a:t>Єрємєєвою</a:t>
            </a:r>
            <a:r>
              <a:rPr lang="uk-UA" dirty="0" smtClean="0">
                <a:solidFill>
                  <a:schemeClr val="bg1"/>
                </a:solidFill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endParaRPr lang="ru-RU" dirty="0">
              <a:solidFill>
                <a:schemeClr val="bg1"/>
              </a:solidFill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7403BDD8-79E9-4156-8564-F18252D5FA1D}"/>
              </a:ext>
            </a:extLst>
          </p:cNvPr>
          <p:cNvSpPr txBox="1"/>
          <p:nvPr/>
        </p:nvSpPr>
        <p:spPr>
          <a:xfrm>
            <a:off x="282972" y="5760481"/>
            <a:ext cx="131030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/>
              <a:t>27 500</a:t>
            </a:r>
            <a:endParaRPr lang="ru-RU" sz="2800" b="1" dirty="0"/>
          </a:p>
        </p:txBody>
      </p:sp>
      <p:pic>
        <p:nvPicPr>
          <p:cNvPr id="20" name="Рисунок 19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2361" y="5108958"/>
            <a:ext cx="651523" cy="651523"/>
          </a:xfrm>
          <a:prstGeom prst="rect">
            <a:avLst/>
          </a:prstGeom>
        </p:spPr>
      </p:pic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id="{1F3F5B02-795A-45DA-8ADE-0EDA77172338}"/>
              </a:ext>
            </a:extLst>
          </p:cNvPr>
          <p:cNvSpPr/>
          <p:nvPr/>
        </p:nvSpPr>
        <p:spPr>
          <a:xfrm>
            <a:off x="3782291" y="2631883"/>
            <a:ext cx="526155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dirty="0" smtClean="0">
                <a:solidFill>
                  <a:schemeClr val="bg1"/>
                </a:solidFill>
              </a:rPr>
              <a:t>Зірки українського шоу-бізнесу діляться найгарячішими подробицями. </a:t>
            </a:r>
          </a:p>
          <a:p>
            <a:r>
              <a:rPr lang="uk-UA" dirty="0" smtClean="0">
                <a:solidFill>
                  <a:schemeClr val="bg1"/>
                </a:solidFill>
              </a:rPr>
              <a:t>Відверто прямо </a:t>
            </a:r>
            <a:r>
              <a:rPr lang="en-US" dirty="0" smtClean="0">
                <a:solidFill>
                  <a:schemeClr val="bg1"/>
                </a:solidFill>
              </a:rPr>
              <a:t>#V</a:t>
            </a:r>
            <a:r>
              <a:rPr lang="uk-UA" dirty="0" smtClean="0">
                <a:solidFill>
                  <a:schemeClr val="bg1"/>
                </a:solidFill>
              </a:rPr>
              <a:t>Губи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EC71431F-2D3D-4302-9B0D-ACB212A5A052}"/>
              </a:ext>
            </a:extLst>
          </p:cNvPr>
          <p:cNvSpPr txBox="1"/>
          <p:nvPr/>
        </p:nvSpPr>
        <p:spPr>
          <a:xfrm>
            <a:off x="3782290" y="4289056"/>
            <a:ext cx="522316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i="1" dirty="0" smtClean="0">
                <a:solidFill>
                  <a:schemeClr val="bg1"/>
                </a:solidFill>
                <a:ea typeface="Open Sans Light" panose="020B0306030504020204" pitchFamily="34" charset="0"/>
                <a:cs typeface="Open Sans Light" panose="020B0306030504020204" pitchFamily="34" charset="0"/>
              </a:rPr>
              <a:t>Проект </a:t>
            </a:r>
            <a:r>
              <a:rPr lang="uk-UA" sz="1600" i="1" dirty="0" smtClean="0">
                <a:solidFill>
                  <a:schemeClr val="bg1"/>
                </a:solidFill>
                <a:ea typeface="Open Sans Light" panose="020B0306030504020204" pitchFamily="34" charset="0"/>
                <a:cs typeface="Open Sans Light" panose="020B0306030504020204" pitchFamily="34" charset="0"/>
              </a:rPr>
              <a:t>звучить в ефірі тільки у спонсорстві з брендом</a:t>
            </a:r>
            <a:endParaRPr lang="ru-RU" sz="1600" i="1" dirty="0">
              <a:solidFill>
                <a:schemeClr val="bg1"/>
              </a:solidFill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EC71431F-2D3D-4302-9B0D-ACB212A5A052}"/>
              </a:ext>
            </a:extLst>
          </p:cNvPr>
          <p:cNvSpPr txBox="1"/>
          <p:nvPr/>
        </p:nvSpPr>
        <p:spPr>
          <a:xfrm>
            <a:off x="4103977" y="5434720"/>
            <a:ext cx="576349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chemeClr val="bg1"/>
                </a:solidFill>
                <a:ea typeface="Open Sans Light" panose="020B0306030504020204" pitchFamily="34" charset="0"/>
                <a:cs typeface="Open Sans Light" panose="020B0306030504020204" pitchFamily="34" charset="0"/>
              </a:rPr>
              <a:t>У БУДНІ </a:t>
            </a:r>
            <a:r>
              <a:rPr lang="ru-RU" b="1" dirty="0">
                <a:solidFill>
                  <a:schemeClr val="bg1"/>
                </a:solidFill>
                <a:ea typeface="Open Sans Light" panose="020B0306030504020204" pitchFamily="34" charset="0"/>
                <a:cs typeface="Open Sans Light" panose="020B0306030504020204" pitchFamily="34" charset="0"/>
              </a:rPr>
              <a:t>о</a:t>
            </a:r>
            <a:r>
              <a:rPr lang="ru-RU" b="1" dirty="0" smtClean="0">
                <a:solidFill>
                  <a:schemeClr val="bg1"/>
                </a:solidFill>
                <a:ea typeface="Open Sans Light" panose="020B0306030504020204" pitchFamily="34" charset="0"/>
                <a:cs typeface="Open Sans Light" panose="020B0306030504020204" pitchFamily="34" charset="0"/>
              </a:rPr>
              <a:t> 15:30</a:t>
            </a:r>
            <a:endParaRPr lang="ru-RU" b="1" dirty="0">
              <a:solidFill>
                <a:schemeClr val="bg1"/>
              </a:solidFill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pic>
        <p:nvPicPr>
          <p:cNvPr id="26" name="Рисунок 2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18833" y="532309"/>
            <a:ext cx="2633700" cy="12924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08942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2923310" y="516064"/>
            <a:ext cx="3754582" cy="817419"/>
          </a:xfrm>
          <a:prstGeom prst="rect">
            <a:avLst/>
          </a:prstGeom>
          <a:solidFill>
            <a:schemeClr val="bg1"/>
          </a:solidFill>
          <a:ln w="44450">
            <a:solidFill>
              <a:srgbClr val="F11B3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C71431F-2D3D-4302-9B0D-ACB212A5A052}"/>
              </a:ext>
            </a:extLst>
          </p:cNvPr>
          <p:cNvSpPr txBox="1"/>
          <p:nvPr/>
        </p:nvSpPr>
        <p:spPr>
          <a:xfrm>
            <a:off x="623452" y="4722731"/>
            <a:ext cx="392083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chemeClr val="bg1"/>
                </a:solidFill>
                <a:ea typeface="Open Sans Light" panose="020B0306030504020204" pitchFamily="34" charset="0"/>
                <a:cs typeface="Open Sans Light" panose="020B0306030504020204" pitchFamily="34" charset="0"/>
              </a:rPr>
              <a:t>ЧЕТВЕР </a:t>
            </a:r>
            <a:r>
              <a:rPr lang="ru-RU" b="1" dirty="0" smtClean="0">
                <a:solidFill>
                  <a:schemeClr val="bg1"/>
                </a:solidFill>
                <a:ea typeface="Open Sans Light" panose="020B0306030504020204" pitchFamily="34" charset="0"/>
                <a:cs typeface="Open Sans Light" panose="020B0306030504020204" pitchFamily="34" charset="0"/>
              </a:rPr>
              <a:t>15:00</a:t>
            </a:r>
          </a:p>
          <a:p>
            <a:r>
              <a:rPr lang="ru-RU" b="1" dirty="0" smtClean="0">
                <a:solidFill>
                  <a:schemeClr val="bg1"/>
                </a:solidFill>
                <a:ea typeface="Open Sans Light" panose="020B0306030504020204" pitchFamily="34" charset="0"/>
                <a:cs typeface="Open Sans Light" panose="020B0306030504020204" pitchFamily="34" charset="0"/>
              </a:rPr>
              <a:t>НЕДІЛЯ </a:t>
            </a:r>
            <a:r>
              <a:rPr lang="ru-RU" b="1" dirty="0" smtClean="0">
                <a:solidFill>
                  <a:schemeClr val="bg1"/>
                </a:solidFill>
                <a:ea typeface="Open Sans Light" panose="020B0306030504020204" pitchFamily="34" charset="0"/>
                <a:cs typeface="Open Sans Light" panose="020B0306030504020204" pitchFamily="34" charset="0"/>
              </a:rPr>
              <a:t>11:00 </a:t>
            </a:r>
            <a:r>
              <a:rPr lang="ru-RU" dirty="0" smtClean="0">
                <a:solidFill>
                  <a:schemeClr val="bg1"/>
                </a:solidFill>
                <a:ea typeface="Open Sans Light" panose="020B0306030504020204" pitchFamily="34" charset="0"/>
                <a:cs typeface="Open Sans Light" panose="020B0306030504020204" pitchFamily="34" charset="0"/>
              </a:rPr>
              <a:t>(повтор)</a:t>
            </a:r>
            <a:endParaRPr lang="ru-RU" dirty="0">
              <a:solidFill>
                <a:schemeClr val="bg1"/>
              </a:solidFill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7403BDD8-79E9-4156-8564-F18252D5FA1D}"/>
              </a:ext>
            </a:extLst>
          </p:cNvPr>
          <p:cNvSpPr txBox="1"/>
          <p:nvPr/>
        </p:nvSpPr>
        <p:spPr>
          <a:xfrm>
            <a:off x="7612026" y="5646210"/>
            <a:ext cx="131030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chemeClr val="bg1"/>
                </a:solidFill>
              </a:rPr>
              <a:t>23 800</a:t>
            </a:r>
            <a:endParaRPr lang="ru-RU" sz="2800" b="1" dirty="0">
              <a:solidFill>
                <a:schemeClr val="bg1"/>
              </a:solidFill>
            </a:endParaRPr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41415" y="4994687"/>
            <a:ext cx="651523" cy="651523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72400" y="0"/>
            <a:ext cx="4572000" cy="6858000"/>
          </a:xfrm>
          <a:prstGeom prst="rect">
            <a:avLst/>
          </a:prstGeom>
        </p:spPr>
      </p:pic>
      <p:sp>
        <p:nvSpPr>
          <p:cNvPr id="18" name="Прямоугольник 17">
            <a:extLst>
              <a:ext uri="{FF2B5EF4-FFF2-40B4-BE49-F238E27FC236}">
                <a16:creationId xmlns:a16="http://schemas.microsoft.com/office/drawing/2014/main" id="{1F3F5B02-795A-45DA-8ADE-0EDA77172338}"/>
              </a:ext>
            </a:extLst>
          </p:cNvPr>
          <p:cNvSpPr/>
          <p:nvPr/>
        </p:nvSpPr>
        <p:spPr>
          <a:xfrm>
            <a:off x="2923310" y="1531145"/>
            <a:ext cx="526155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dirty="0" smtClean="0">
                <a:solidFill>
                  <a:schemeClr val="bg1"/>
                </a:solidFill>
              </a:rPr>
              <a:t>Секретний агент Мішель </a:t>
            </a:r>
          </a:p>
          <a:p>
            <a:r>
              <a:rPr lang="uk-UA" dirty="0" smtClean="0">
                <a:solidFill>
                  <a:schemeClr val="bg1"/>
                </a:solidFill>
              </a:rPr>
              <a:t>випробовує зіркових гостей на міцність. </a:t>
            </a:r>
          </a:p>
          <a:p>
            <a:endParaRPr lang="uk-UA" dirty="0">
              <a:solidFill>
                <a:schemeClr val="bg1"/>
              </a:solidFill>
            </a:endParaRPr>
          </a:p>
          <a:p>
            <a:r>
              <a:rPr lang="uk-UA" dirty="0" smtClean="0">
                <a:solidFill>
                  <a:schemeClr val="bg1"/>
                </a:solidFill>
              </a:rPr>
              <a:t>Ведучий перевіряє вміння артистів перевтілюватись для телефонних </a:t>
            </a:r>
            <a:r>
              <a:rPr lang="uk-UA" dirty="0" err="1" smtClean="0">
                <a:solidFill>
                  <a:schemeClr val="bg1"/>
                </a:solidFill>
              </a:rPr>
              <a:t>пранків</a:t>
            </a:r>
            <a:r>
              <a:rPr lang="uk-UA" dirty="0" smtClean="0">
                <a:solidFill>
                  <a:schemeClr val="bg1"/>
                </a:solidFill>
              </a:rPr>
              <a:t>. 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EC71431F-2D3D-4302-9B0D-ACB212A5A052}"/>
              </a:ext>
            </a:extLst>
          </p:cNvPr>
          <p:cNvSpPr txBox="1"/>
          <p:nvPr/>
        </p:nvSpPr>
        <p:spPr>
          <a:xfrm>
            <a:off x="623452" y="5738543"/>
            <a:ext cx="522316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i="1" dirty="0" smtClean="0">
                <a:solidFill>
                  <a:schemeClr val="bg1"/>
                </a:solidFill>
                <a:ea typeface="Open Sans Light" panose="020B0306030504020204" pitchFamily="34" charset="0"/>
                <a:cs typeface="Open Sans Light" panose="020B0306030504020204" pitchFamily="34" charset="0"/>
              </a:rPr>
              <a:t>Проект </a:t>
            </a:r>
            <a:r>
              <a:rPr lang="uk-UA" sz="1600" i="1" dirty="0" smtClean="0">
                <a:solidFill>
                  <a:schemeClr val="bg1"/>
                </a:solidFill>
                <a:ea typeface="Open Sans Light" panose="020B0306030504020204" pitchFamily="34" charset="0"/>
                <a:cs typeface="Open Sans Light" panose="020B0306030504020204" pitchFamily="34" charset="0"/>
              </a:rPr>
              <a:t>звучить в ефірі </a:t>
            </a:r>
          </a:p>
          <a:p>
            <a:r>
              <a:rPr lang="uk-UA" sz="1600" i="1" dirty="0" smtClean="0">
                <a:solidFill>
                  <a:schemeClr val="bg1"/>
                </a:solidFill>
                <a:ea typeface="Open Sans Light" panose="020B0306030504020204" pitchFamily="34" charset="0"/>
                <a:cs typeface="Open Sans Light" panose="020B0306030504020204" pitchFamily="34" charset="0"/>
              </a:rPr>
              <a:t>тільки у спонсорстві з брендом</a:t>
            </a:r>
            <a:endParaRPr lang="ru-RU" sz="1600" i="1" dirty="0">
              <a:solidFill>
                <a:schemeClr val="bg1"/>
              </a:solidFill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pic>
        <p:nvPicPr>
          <p:cNvPr id="21" name="Рисунок 2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0720" y="385932"/>
            <a:ext cx="2139881" cy="12924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38955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3855" y="242455"/>
            <a:ext cx="4862946" cy="6615545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3754583" y="1028682"/>
            <a:ext cx="4391890" cy="817419"/>
          </a:xfrm>
          <a:prstGeom prst="rect">
            <a:avLst/>
          </a:prstGeom>
          <a:solidFill>
            <a:schemeClr val="bg1"/>
          </a:solidFill>
          <a:ln w="44450">
            <a:solidFill>
              <a:srgbClr val="F11B3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7403BDD8-79E9-4156-8564-F18252D5FA1D}"/>
              </a:ext>
            </a:extLst>
          </p:cNvPr>
          <p:cNvSpPr txBox="1"/>
          <p:nvPr/>
        </p:nvSpPr>
        <p:spPr>
          <a:xfrm>
            <a:off x="2582826" y="4934809"/>
            <a:ext cx="131030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chemeClr val="bg1"/>
                </a:solidFill>
              </a:rPr>
              <a:t>3 000</a:t>
            </a:r>
            <a:endParaRPr lang="ru-RU" sz="2800" b="1" dirty="0">
              <a:solidFill>
                <a:schemeClr val="bg1"/>
              </a:solidFill>
            </a:endParaRPr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12215" y="4283286"/>
            <a:ext cx="651523" cy="651523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95944" y="873181"/>
            <a:ext cx="3968840" cy="1292464"/>
          </a:xfrm>
          <a:prstGeom prst="rect">
            <a:avLst/>
          </a:prstGeom>
        </p:spPr>
      </p:pic>
      <p:sp>
        <p:nvSpPr>
          <p:cNvPr id="15" name="Прямоугольник 14">
            <a:extLst>
              <a:ext uri="{FF2B5EF4-FFF2-40B4-BE49-F238E27FC236}">
                <a16:creationId xmlns:a16="http://schemas.microsoft.com/office/drawing/2014/main" id="{1F3F5B02-795A-45DA-8ADE-0EDA77172338}"/>
              </a:ext>
            </a:extLst>
          </p:cNvPr>
          <p:cNvSpPr/>
          <p:nvPr/>
        </p:nvSpPr>
        <p:spPr>
          <a:xfrm>
            <a:off x="3754583" y="2657675"/>
            <a:ext cx="526155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dirty="0" smtClean="0">
                <a:solidFill>
                  <a:schemeClr val="bg1"/>
                </a:solidFill>
              </a:rPr>
              <a:t>Подоро</a:t>
            </a:r>
            <a:r>
              <a:rPr lang="uk-UA" dirty="0" smtClean="0">
                <a:solidFill>
                  <a:schemeClr val="bg1"/>
                </a:solidFill>
              </a:rPr>
              <a:t>ж світовими чартами </a:t>
            </a:r>
          </a:p>
          <a:p>
            <a:r>
              <a:rPr lang="uk-UA" dirty="0" smtClean="0">
                <a:solidFill>
                  <a:schemeClr val="bg1"/>
                </a:solidFill>
              </a:rPr>
              <a:t>з Яною Мануйловою</a:t>
            </a:r>
          </a:p>
          <a:p>
            <a:endParaRPr lang="uk-UA" dirty="0">
              <a:solidFill>
                <a:schemeClr val="bg1"/>
              </a:solidFill>
            </a:endParaRPr>
          </a:p>
          <a:p>
            <a:r>
              <a:rPr lang="en-US" spc="50" dirty="0" err="1">
                <a:solidFill>
                  <a:schemeClr val="bg1"/>
                </a:solidFill>
                <a:ea typeface="Open Sans Light" panose="020B0306030504020204" pitchFamily="34" charset="0"/>
                <a:cs typeface="Open Sans Light" panose="020B0306030504020204" pitchFamily="34" charset="0"/>
              </a:rPr>
              <a:t>Shazam</a:t>
            </a:r>
            <a:r>
              <a:rPr lang="en-US" spc="50" dirty="0">
                <a:solidFill>
                  <a:schemeClr val="bg1"/>
                </a:solidFill>
                <a:ea typeface="Open Sans Light" panose="020B0306030504020204" pitchFamily="34" charset="0"/>
                <a:cs typeface="Open Sans Light" panose="020B0306030504020204" pitchFamily="34" charset="0"/>
              </a:rPr>
              <a:t>, Billboard, Hot Latin, </a:t>
            </a:r>
            <a:endParaRPr lang="ru-RU" spc="50" dirty="0">
              <a:solidFill>
                <a:schemeClr val="bg1"/>
              </a:solidFill>
              <a:ea typeface="Open Sans Light" panose="020B0306030504020204" pitchFamily="34" charset="0"/>
              <a:cs typeface="Open Sans Light" panose="020B0306030504020204" pitchFamily="34" charset="0"/>
            </a:endParaRPr>
          </a:p>
          <a:p>
            <a:r>
              <a:rPr lang="en-US" spc="50" dirty="0">
                <a:solidFill>
                  <a:schemeClr val="bg1"/>
                </a:solidFill>
                <a:ea typeface="Open Sans Light" panose="020B0306030504020204" pitchFamily="34" charset="0"/>
                <a:cs typeface="Open Sans Light" panose="020B0306030504020204" pitchFamily="34" charset="0"/>
              </a:rPr>
              <a:t>Hip-Hop </a:t>
            </a:r>
            <a:r>
              <a:rPr lang="ru-RU" spc="50" dirty="0">
                <a:solidFill>
                  <a:schemeClr val="bg1"/>
                </a:solidFill>
                <a:ea typeface="Open Sans Light" panose="020B0306030504020204" pitchFamily="34" charset="0"/>
                <a:cs typeface="Open Sans Light" panose="020B0306030504020204" pitchFamily="34" charset="0"/>
              </a:rPr>
              <a:t>и </a:t>
            </a:r>
            <a:r>
              <a:rPr lang="en-US" spc="50" dirty="0" err="1">
                <a:solidFill>
                  <a:schemeClr val="bg1"/>
                </a:solidFill>
                <a:ea typeface="Open Sans Light" panose="020B0306030504020204" pitchFamily="34" charset="0"/>
                <a:cs typeface="Open Sans Light" panose="020B0306030504020204" pitchFamily="34" charset="0"/>
              </a:rPr>
              <a:t>R’n’B</a:t>
            </a:r>
            <a:r>
              <a:rPr lang="en-US" spc="50" dirty="0">
                <a:solidFill>
                  <a:schemeClr val="bg1"/>
                </a:solidFill>
                <a:ea typeface="Open Sans Light" panose="020B0306030504020204" pitchFamily="34" charset="0"/>
                <a:cs typeface="Open Sans Light" panose="020B0306030504020204" pitchFamily="34" charset="0"/>
              </a:rPr>
              <a:t>, Dance, Discover!</a:t>
            </a:r>
            <a:endParaRPr lang="ru-RU" spc="50" dirty="0">
              <a:solidFill>
                <a:schemeClr val="bg1"/>
              </a:solidFill>
              <a:ea typeface="Open Sans Light" panose="020B0306030504020204" pitchFamily="34" charset="0"/>
              <a:cs typeface="Open Sans Light" panose="020B0306030504020204" pitchFamily="34" charset="0"/>
            </a:endParaRPr>
          </a:p>
          <a:p>
            <a:r>
              <a:rPr lang="uk-UA" dirty="0" smtClean="0">
                <a:solidFill>
                  <a:schemeClr val="bg1"/>
                </a:solidFill>
              </a:rPr>
              <a:t>Щодня – нова добірка треків!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EC71431F-2D3D-4302-9B0D-ACB212A5A052}"/>
              </a:ext>
            </a:extLst>
          </p:cNvPr>
          <p:cNvSpPr txBox="1"/>
          <p:nvPr/>
        </p:nvSpPr>
        <p:spPr>
          <a:xfrm>
            <a:off x="3754582" y="5458029"/>
            <a:ext cx="576349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chemeClr val="bg1"/>
                </a:solidFill>
                <a:ea typeface="Open Sans Light" panose="020B0306030504020204" pitchFamily="34" charset="0"/>
                <a:cs typeface="Open Sans Light" panose="020B0306030504020204" pitchFamily="34" charset="0"/>
              </a:rPr>
              <a:t>У БУДНІ з 19:00 </a:t>
            </a:r>
            <a:r>
              <a:rPr lang="ru-RU" b="1" dirty="0" smtClean="0">
                <a:solidFill>
                  <a:schemeClr val="bg1"/>
                </a:solidFill>
                <a:ea typeface="Open Sans Light" panose="020B0306030504020204" pitchFamily="34" charset="0"/>
                <a:cs typeface="Open Sans Light" panose="020B0306030504020204" pitchFamily="34" charset="0"/>
              </a:rPr>
              <a:t>до </a:t>
            </a:r>
            <a:r>
              <a:rPr lang="ru-RU" b="1" dirty="0" smtClean="0">
                <a:solidFill>
                  <a:schemeClr val="bg1"/>
                </a:solidFill>
                <a:ea typeface="Open Sans Light" panose="020B0306030504020204" pitchFamily="34" charset="0"/>
                <a:cs typeface="Open Sans Light" panose="020B0306030504020204" pitchFamily="34" charset="0"/>
              </a:rPr>
              <a:t>20</a:t>
            </a:r>
            <a:r>
              <a:rPr lang="ru-RU" b="1" dirty="0" smtClean="0">
                <a:solidFill>
                  <a:schemeClr val="bg1"/>
                </a:solidFill>
                <a:ea typeface="Open Sans Light" panose="020B0306030504020204" pitchFamily="34" charset="0"/>
                <a:cs typeface="Open Sans Light" panose="020B0306030504020204" pitchFamily="34" charset="0"/>
              </a:rPr>
              <a:t>:00</a:t>
            </a:r>
            <a:endParaRPr lang="ru-RU" b="1" dirty="0">
              <a:solidFill>
                <a:schemeClr val="bg1"/>
              </a:solidFill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946200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20000" y="193964"/>
            <a:ext cx="4572000" cy="6858000"/>
          </a:xfrm>
          <a:prstGeom prst="rect">
            <a:avLst/>
          </a:prstGeom>
        </p:spPr>
      </p:pic>
      <p:sp>
        <p:nvSpPr>
          <p:cNvPr id="39" name="Прямоугольник 38"/>
          <p:cNvSpPr/>
          <p:nvPr/>
        </p:nvSpPr>
        <p:spPr>
          <a:xfrm>
            <a:off x="2840183" y="862428"/>
            <a:ext cx="4391890" cy="817419"/>
          </a:xfrm>
          <a:prstGeom prst="rect">
            <a:avLst/>
          </a:prstGeom>
          <a:solidFill>
            <a:schemeClr val="bg1"/>
          </a:solidFill>
          <a:ln w="44450">
            <a:solidFill>
              <a:srgbClr val="22222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pic>
        <p:nvPicPr>
          <p:cNvPr id="43" name="Рисунок 42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54514" y="662068"/>
            <a:ext cx="3743268" cy="1292464"/>
          </a:xfrm>
          <a:prstGeom prst="rect">
            <a:avLst/>
          </a:prstGeom>
        </p:spPr>
      </p:pic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1F3F5B02-795A-45DA-8ADE-0EDA77172338}"/>
              </a:ext>
            </a:extLst>
          </p:cNvPr>
          <p:cNvSpPr/>
          <p:nvPr/>
        </p:nvSpPr>
        <p:spPr>
          <a:xfrm>
            <a:off x="2840183" y="2411790"/>
            <a:ext cx="526155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dirty="0" smtClean="0">
                <a:solidFill>
                  <a:schemeClr val="bg1"/>
                </a:solidFill>
              </a:rPr>
              <a:t>Протягом тижня слухачі голосують на </a:t>
            </a:r>
            <a:r>
              <a:rPr lang="en-US" dirty="0" smtClean="0">
                <a:solidFill>
                  <a:schemeClr val="bg1"/>
                </a:solidFill>
              </a:rPr>
              <a:t>nrj.ua</a:t>
            </a:r>
            <a:r>
              <a:rPr lang="uk-UA" dirty="0" smtClean="0">
                <a:solidFill>
                  <a:schemeClr val="bg1"/>
                </a:solidFill>
              </a:rPr>
              <a:t>, щоб скласти свій унікальний топ-30</a:t>
            </a:r>
          </a:p>
          <a:p>
            <a:endParaRPr lang="uk-UA" dirty="0">
              <a:solidFill>
                <a:schemeClr val="bg1"/>
              </a:solidFill>
            </a:endParaRPr>
          </a:p>
          <a:p>
            <a:r>
              <a:rPr lang="uk-UA" dirty="0" smtClean="0">
                <a:solidFill>
                  <a:schemeClr val="bg1"/>
                </a:solidFill>
              </a:rPr>
              <a:t>Тільки найкращі треки!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C71431F-2D3D-4302-9B0D-ACB212A5A052}"/>
              </a:ext>
            </a:extLst>
          </p:cNvPr>
          <p:cNvSpPr txBox="1"/>
          <p:nvPr/>
        </p:nvSpPr>
        <p:spPr>
          <a:xfrm>
            <a:off x="4103976" y="5434720"/>
            <a:ext cx="576349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chemeClr val="bg1"/>
                </a:solidFill>
                <a:ea typeface="Open Sans Light" panose="020B0306030504020204" pitchFamily="34" charset="0"/>
                <a:cs typeface="Open Sans Light" panose="020B0306030504020204" pitchFamily="34" charset="0"/>
              </a:rPr>
              <a:t>ЩОСУБОТИ з </a:t>
            </a:r>
            <a:r>
              <a:rPr lang="ru-RU" b="1" dirty="0" smtClean="0">
                <a:solidFill>
                  <a:schemeClr val="bg1"/>
                </a:solidFill>
                <a:ea typeface="Open Sans Light" panose="020B0306030504020204" pitchFamily="34" charset="0"/>
                <a:cs typeface="Open Sans Light" panose="020B0306030504020204" pitchFamily="34" charset="0"/>
              </a:rPr>
              <a:t>14</a:t>
            </a:r>
            <a:r>
              <a:rPr lang="ru-RU" b="1" dirty="0" smtClean="0">
                <a:solidFill>
                  <a:schemeClr val="bg1"/>
                </a:solidFill>
                <a:ea typeface="Open Sans Light" panose="020B0306030504020204" pitchFamily="34" charset="0"/>
                <a:cs typeface="Open Sans Light" panose="020B0306030504020204" pitchFamily="34" charset="0"/>
              </a:rPr>
              <a:t>:00 </a:t>
            </a:r>
            <a:r>
              <a:rPr lang="ru-RU" b="1" dirty="0" smtClean="0">
                <a:solidFill>
                  <a:schemeClr val="bg1"/>
                </a:solidFill>
                <a:ea typeface="Open Sans Light" panose="020B0306030504020204" pitchFamily="34" charset="0"/>
                <a:cs typeface="Open Sans Light" panose="020B0306030504020204" pitchFamily="34" charset="0"/>
              </a:rPr>
              <a:t>до </a:t>
            </a:r>
            <a:r>
              <a:rPr lang="ru-RU" b="1" dirty="0" smtClean="0">
                <a:solidFill>
                  <a:schemeClr val="bg1"/>
                </a:solidFill>
                <a:ea typeface="Open Sans Light" panose="020B0306030504020204" pitchFamily="34" charset="0"/>
                <a:cs typeface="Open Sans Light" panose="020B0306030504020204" pitchFamily="34" charset="0"/>
              </a:rPr>
              <a:t>15</a:t>
            </a:r>
            <a:r>
              <a:rPr lang="ru-RU" b="1" dirty="0" smtClean="0">
                <a:solidFill>
                  <a:schemeClr val="bg1"/>
                </a:solidFill>
                <a:ea typeface="Open Sans Light" panose="020B0306030504020204" pitchFamily="34" charset="0"/>
                <a:cs typeface="Open Sans Light" panose="020B0306030504020204" pitchFamily="34" charset="0"/>
              </a:rPr>
              <a:t>:00</a:t>
            </a:r>
            <a:endParaRPr lang="ru-RU" b="1" dirty="0">
              <a:solidFill>
                <a:schemeClr val="bg1"/>
              </a:solidFill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188749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Рисунок 13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8637" t="41616" r="29318" b="42424"/>
          <a:stretch/>
        </p:blipFill>
        <p:spPr>
          <a:xfrm>
            <a:off x="725633" y="5208964"/>
            <a:ext cx="4807527" cy="817074"/>
          </a:xfrm>
          <a:prstGeom prst="rect">
            <a:avLst/>
          </a:prstGeom>
        </p:spPr>
      </p:pic>
      <p:sp>
        <p:nvSpPr>
          <p:cNvPr id="15" name="Прямоугольник 14"/>
          <p:cNvSpPr/>
          <p:nvPr/>
        </p:nvSpPr>
        <p:spPr>
          <a:xfrm>
            <a:off x="561109" y="5361364"/>
            <a:ext cx="4807528" cy="817419"/>
          </a:xfrm>
          <a:prstGeom prst="rect">
            <a:avLst/>
          </a:prstGeom>
          <a:solidFill>
            <a:schemeClr val="bg1"/>
          </a:solidFill>
          <a:ln w="44450">
            <a:solidFill>
              <a:srgbClr val="F11B3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1" name="Рисунок 20">
            <a:extLst>
              <a:ext uri="{FF2B5EF4-FFF2-40B4-BE49-F238E27FC236}">
                <a16:creationId xmlns:a16="http://schemas.microsoft.com/office/drawing/2014/main" id="{145EE89C-FD9E-4ADF-A0D8-ADAA9831736C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408144" y="2097922"/>
            <a:ext cx="1941201" cy="2197939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065" y="1702442"/>
            <a:ext cx="7248772" cy="3200677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065" y="5208964"/>
            <a:ext cx="7248772" cy="11827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24201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3855" y="242455"/>
            <a:ext cx="4862946" cy="6615545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3754583" y="1028682"/>
            <a:ext cx="4391890" cy="817419"/>
          </a:xfrm>
          <a:prstGeom prst="rect">
            <a:avLst/>
          </a:prstGeom>
          <a:solidFill>
            <a:schemeClr val="bg1"/>
          </a:solidFill>
          <a:ln w="44450">
            <a:solidFill>
              <a:srgbClr val="F11B3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C71431F-2D3D-4302-9B0D-ACB212A5A052}"/>
              </a:ext>
            </a:extLst>
          </p:cNvPr>
          <p:cNvSpPr txBox="1"/>
          <p:nvPr/>
        </p:nvSpPr>
        <p:spPr>
          <a:xfrm>
            <a:off x="3754583" y="5458029"/>
            <a:ext cx="576349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chemeClr val="bg1"/>
                </a:solidFill>
                <a:ea typeface="Open Sans Light" panose="020B0306030504020204" pitchFamily="34" charset="0"/>
                <a:cs typeface="Open Sans Light" panose="020B0306030504020204" pitchFamily="34" charset="0"/>
              </a:rPr>
              <a:t>У БУДНІ о 13:30</a:t>
            </a:r>
            <a:endParaRPr lang="ru-RU" b="1" dirty="0">
              <a:solidFill>
                <a:schemeClr val="bg1"/>
              </a:solidFill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533076" y="1167228"/>
            <a:ext cx="4474852" cy="678873"/>
          </a:xfrm>
          <a:prstGeom prst="rect">
            <a:avLst/>
          </a:prstGeom>
        </p:spPr>
      </p:pic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id="{1F3F5B02-795A-45DA-8ADE-0EDA77172338}"/>
              </a:ext>
            </a:extLst>
          </p:cNvPr>
          <p:cNvSpPr/>
          <p:nvPr/>
        </p:nvSpPr>
        <p:spPr>
          <a:xfrm>
            <a:off x="3754583" y="2681039"/>
            <a:ext cx="526155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dirty="0" smtClean="0">
                <a:solidFill>
                  <a:schemeClr val="bg1"/>
                </a:solidFill>
              </a:rPr>
              <a:t>Яна Мануйлова щодня ділиться </a:t>
            </a:r>
            <a:endParaRPr lang="en-US" dirty="0" smtClean="0">
              <a:solidFill>
                <a:schemeClr val="bg1"/>
              </a:solidFill>
            </a:endParaRPr>
          </a:p>
          <a:p>
            <a:r>
              <a:rPr lang="uk-UA" dirty="0" smtClean="0">
                <a:solidFill>
                  <a:schemeClr val="bg1"/>
                </a:solidFill>
              </a:rPr>
              <a:t>новинками зі світу моди. </a:t>
            </a:r>
            <a:endParaRPr lang="en-US" dirty="0" smtClean="0">
              <a:solidFill>
                <a:schemeClr val="bg1"/>
              </a:solidFill>
            </a:endParaRPr>
          </a:p>
          <a:p>
            <a:r>
              <a:rPr lang="uk-UA" dirty="0" smtClean="0">
                <a:solidFill>
                  <a:schemeClr val="bg1"/>
                </a:solidFill>
              </a:rPr>
              <a:t>Рубрика виходить у співпраці </a:t>
            </a:r>
            <a:endParaRPr lang="en-US" dirty="0" smtClean="0">
              <a:solidFill>
                <a:schemeClr val="bg1"/>
              </a:solidFill>
            </a:endParaRPr>
          </a:p>
          <a:p>
            <a:r>
              <a:rPr lang="uk-UA" dirty="0" smtClean="0">
                <a:solidFill>
                  <a:schemeClr val="bg1"/>
                </a:solidFill>
              </a:rPr>
              <a:t>з журналом </a:t>
            </a:r>
            <a:r>
              <a:rPr lang="en-US" dirty="0" smtClean="0">
                <a:solidFill>
                  <a:schemeClr val="bg1"/>
                </a:solidFill>
              </a:rPr>
              <a:t>ELLE</a:t>
            </a:r>
            <a:endParaRPr lang="ru-RU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81290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Прямоугольник 16"/>
          <p:cNvSpPr/>
          <p:nvPr/>
        </p:nvSpPr>
        <p:spPr>
          <a:xfrm>
            <a:off x="676748" y="2899046"/>
            <a:ext cx="5446959" cy="1977753"/>
          </a:xfrm>
          <a:prstGeom prst="rect">
            <a:avLst/>
          </a:prstGeom>
          <a:solidFill>
            <a:schemeClr val="bg1"/>
          </a:solidFill>
          <a:ln w="44450">
            <a:solidFill>
              <a:srgbClr val="22222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37714" y="-8165"/>
            <a:ext cx="4577443" cy="6866165"/>
          </a:xfrm>
          <a:prstGeom prst="rect">
            <a:avLst/>
          </a:prstGeom>
        </p:spPr>
      </p:pic>
      <p:sp>
        <p:nvSpPr>
          <p:cNvPr id="13" name="Прямоугольник 12"/>
          <p:cNvSpPr/>
          <p:nvPr/>
        </p:nvSpPr>
        <p:spPr>
          <a:xfrm>
            <a:off x="676749" y="862427"/>
            <a:ext cx="5446959" cy="817419"/>
          </a:xfrm>
          <a:prstGeom prst="rect">
            <a:avLst/>
          </a:prstGeom>
          <a:solidFill>
            <a:schemeClr val="bg1"/>
          </a:solidFill>
          <a:ln w="44450">
            <a:solidFill>
              <a:srgbClr val="F11B3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7403BDD8-79E9-4156-8564-F18252D5FA1D}"/>
              </a:ext>
            </a:extLst>
          </p:cNvPr>
          <p:cNvSpPr txBox="1"/>
          <p:nvPr/>
        </p:nvSpPr>
        <p:spPr>
          <a:xfrm>
            <a:off x="10493771" y="5528322"/>
            <a:ext cx="131030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chemeClr val="bg1"/>
                </a:solidFill>
              </a:rPr>
              <a:t>85 000</a:t>
            </a:r>
            <a:endParaRPr lang="ru-RU" sz="2800" b="1" dirty="0">
              <a:solidFill>
                <a:schemeClr val="bg1"/>
              </a:solidFill>
            </a:endParaRPr>
          </a:p>
        </p:txBody>
      </p:sp>
      <p:pic>
        <p:nvPicPr>
          <p:cNvPr id="20" name="Рисунок 19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23160" y="4876799"/>
            <a:ext cx="651523" cy="651523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1424" y="732295"/>
            <a:ext cx="5102794" cy="1292464"/>
          </a:xfrm>
          <a:prstGeom prst="rect">
            <a:avLst/>
          </a:prstGeom>
        </p:spPr>
      </p:pic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1F3F5B02-795A-45DA-8ADE-0EDA77172338}"/>
              </a:ext>
            </a:extLst>
          </p:cNvPr>
          <p:cNvSpPr/>
          <p:nvPr/>
        </p:nvSpPr>
        <p:spPr>
          <a:xfrm>
            <a:off x="769452" y="3149258"/>
            <a:ext cx="526155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dirty="0" smtClean="0"/>
              <a:t>Йога, секс, медитація, спорт, фільми</a:t>
            </a:r>
          </a:p>
          <a:p>
            <a:r>
              <a:rPr lang="en-US" dirty="0" smtClean="0"/>
              <a:t>DJ NANA </a:t>
            </a:r>
            <a:r>
              <a:rPr lang="uk-UA" dirty="0" smtClean="0"/>
              <a:t>підготувала багато секретів,</a:t>
            </a:r>
          </a:p>
          <a:p>
            <a:r>
              <a:rPr lang="uk-UA" dirty="0" smtClean="0"/>
              <a:t>якими поділиться зі слухачами в ефірі</a:t>
            </a:r>
          </a:p>
          <a:p>
            <a:endParaRPr lang="uk-UA" dirty="0"/>
          </a:p>
          <a:p>
            <a:r>
              <a:rPr lang="uk-UA" b="1" dirty="0" smtClean="0"/>
              <a:t>У БУДНІ о 17:20 та 20:20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25751766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Прямоугольник 27"/>
          <p:cNvSpPr/>
          <p:nvPr/>
        </p:nvSpPr>
        <p:spPr>
          <a:xfrm>
            <a:off x="616524" y="941763"/>
            <a:ext cx="10564091" cy="5334346"/>
          </a:xfrm>
          <a:prstGeom prst="rect">
            <a:avLst/>
          </a:prstGeom>
          <a:solidFill>
            <a:srgbClr val="F11B34"/>
          </a:solidFill>
          <a:ln w="44450">
            <a:solidFill>
              <a:srgbClr val="F11B3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Прямоугольник 28"/>
          <p:cNvSpPr/>
          <p:nvPr/>
        </p:nvSpPr>
        <p:spPr>
          <a:xfrm>
            <a:off x="394852" y="1163436"/>
            <a:ext cx="10564091" cy="5334346"/>
          </a:xfrm>
          <a:prstGeom prst="rect">
            <a:avLst/>
          </a:prstGeom>
          <a:solidFill>
            <a:schemeClr val="bg1"/>
          </a:solidFill>
          <a:ln w="44450">
            <a:solidFill>
              <a:srgbClr val="F11B3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2985" y="2749516"/>
            <a:ext cx="11479763" cy="25727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52791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оугольник 15"/>
          <p:cNvSpPr/>
          <p:nvPr/>
        </p:nvSpPr>
        <p:spPr>
          <a:xfrm>
            <a:off x="6309092" y="1790681"/>
            <a:ext cx="5446959" cy="817419"/>
          </a:xfrm>
          <a:prstGeom prst="rect">
            <a:avLst/>
          </a:prstGeom>
          <a:solidFill>
            <a:srgbClr val="F11B3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295749" y="1790682"/>
            <a:ext cx="5446959" cy="817419"/>
          </a:xfrm>
          <a:prstGeom prst="rect">
            <a:avLst/>
          </a:prstGeom>
          <a:solidFill>
            <a:srgbClr val="F11B3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Прямоугольник 6"/>
          <p:cNvSpPr/>
          <p:nvPr/>
        </p:nvSpPr>
        <p:spPr>
          <a:xfrm>
            <a:off x="413513" y="1915373"/>
            <a:ext cx="5446959" cy="817419"/>
          </a:xfrm>
          <a:prstGeom prst="rect">
            <a:avLst/>
          </a:prstGeom>
          <a:solidFill>
            <a:schemeClr val="bg1"/>
          </a:solidFill>
          <a:ln w="44450">
            <a:solidFill>
              <a:srgbClr val="25252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6412531" y="1928951"/>
            <a:ext cx="5446959" cy="817419"/>
          </a:xfrm>
          <a:prstGeom prst="rect">
            <a:avLst/>
          </a:prstGeom>
          <a:solidFill>
            <a:schemeClr val="bg1"/>
          </a:solidFill>
          <a:ln w="44450">
            <a:solidFill>
              <a:srgbClr val="25252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14" name="Прямоугольник 13">
            <a:extLst>
              <a:ext uri="{FF2B5EF4-FFF2-40B4-BE49-F238E27FC236}">
                <a16:creationId xmlns:a16="http://schemas.microsoft.com/office/drawing/2014/main" id="{7E5DC8CA-53FA-4479-B324-9AEB637B8D99}"/>
              </a:ext>
            </a:extLst>
          </p:cNvPr>
          <p:cNvSpPr/>
          <p:nvPr/>
        </p:nvSpPr>
        <p:spPr>
          <a:xfrm>
            <a:off x="6564931" y="4093900"/>
            <a:ext cx="544695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pc="50" dirty="0" err="1">
                <a:ea typeface="Open Sans Light" panose="020B0306030504020204" pitchFamily="34" charset="0"/>
                <a:cs typeface="Open Sans Light" panose="020B0306030504020204" pitchFamily="34" charset="0"/>
              </a:rPr>
              <a:t>R’n’B</a:t>
            </a:r>
            <a:r>
              <a:rPr lang="en-US" spc="50" dirty="0"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ru-RU" spc="50" dirty="0">
                <a:ea typeface="Open Sans Light" panose="020B0306030504020204" pitchFamily="34" charset="0"/>
                <a:cs typeface="Open Sans Light" panose="020B0306030504020204" pitchFamily="34" charset="0"/>
              </a:rPr>
              <a:t>и </a:t>
            </a:r>
            <a:r>
              <a:rPr lang="en-US" spc="50" dirty="0">
                <a:ea typeface="Open Sans Light" panose="020B0306030504020204" pitchFamily="34" charset="0"/>
                <a:cs typeface="Open Sans Light" panose="020B0306030504020204" pitchFamily="34" charset="0"/>
              </a:rPr>
              <a:t>Hip-Hop </a:t>
            </a:r>
            <a:r>
              <a:rPr lang="ru-RU" spc="50" dirty="0" err="1" smtClean="0">
                <a:ea typeface="Open Sans Light" panose="020B0306030504020204" pitchFamily="34" charset="0"/>
                <a:cs typeface="Open Sans Light" panose="020B0306030504020204" pitchFamily="34" charset="0"/>
              </a:rPr>
              <a:t>вечірка</a:t>
            </a:r>
            <a:r>
              <a:rPr lang="ru-RU" spc="50" dirty="0" smtClean="0">
                <a:ea typeface="Open Sans Light" panose="020B0306030504020204" pitchFamily="34" charset="0"/>
                <a:cs typeface="Open Sans Light" panose="020B0306030504020204" pitchFamily="34" charset="0"/>
              </a:rPr>
              <a:t>!</a:t>
            </a:r>
            <a:endParaRPr lang="ru-RU" spc="50" dirty="0"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pic>
        <p:nvPicPr>
          <p:cNvPr id="21" name="Рисунок 20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5753" y="1745640"/>
            <a:ext cx="5102794" cy="1292464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09092" y="1745640"/>
            <a:ext cx="5102794" cy="1292464"/>
          </a:xfrm>
          <a:prstGeom prst="rect">
            <a:avLst/>
          </a:prstGeom>
        </p:spPr>
      </p:pic>
      <p:sp>
        <p:nvSpPr>
          <p:cNvPr id="25" name="TextBox 24">
            <a:extLst>
              <a:ext uri="{FF2B5EF4-FFF2-40B4-BE49-F238E27FC236}">
                <a16:creationId xmlns:a16="http://schemas.microsoft.com/office/drawing/2014/main" id="{EC71431F-2D3D-4302-9B0D-ACB212A5A052}"/>
              </a:ext>
            </a:extLst>
          </p:cNvPr>
          <p:cNvSpPr txBox="1"/>
          <p:nvPr/>
        </p:nvSpPr>
        <p:spPr>
          <a:xfrm>
            <a:off x="565914" y="4908917"/>
            <a:ext cx="48426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ea typeface="Open Sans Light" panose="020B0306030504020204" pitchFamily="34" charset="0"/>
                <a:cs typeface="Open Sans Light" panose="020B0306030504020204" pitchFamily="34" charset="0"/>
              </a:rPr>
              <a:t>СЕРЕДА </a:t>
            </a:r>
            <a:r>
              <a:rPr lang="ru-RU" b="1" dirty="0" smtClean="0">
                <a:ea typeface="Open Sans Light" panose="020B0306030504020204" pitchFamily="34" charset="0"/>
                <a:cs typeface="Open Sans Light" panose="020B0306030504020204" pitchFamily="34" charset="0"/>
              </a:rPr>
              <a:t>С 23:00 до 00:00</a:t>
            </a:r>
            <a:endParaRPr lang="ru-RU" b="1" dirty="0"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EC71431F-2D3D-4302-9B0D-ACB212A5A052}"/>
              </a:ext>
            </a:extLst>
          </p:cNvPr>
          <p:cNvSpPr txBox="1"/>
          <p:nvPr/>
        </p:nvSpPr>
        <p:spPr>
          <a:xfrm>
            <a:off x="6564931" y="4854735"/>
            <a:ext cx="48426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ea typeface="Open Sans Light" panose="020B0306030504020204" pitchFamily="34" charset="0"/>
                <a:cs typeface="Open Sans Light" panose="020B0306030504020204" pitchFamily="34" charset="0"/>
              </a:rPr>
              <a:t>ЧЕТВЕР </a:t>
            </a:r>
            <a:r>
              <a:rPr lang="ru-RU" b="1" dirty="0" smtClean="0">
                <a:ea typeface="Open Sans Light" panose="020B0306030504020204" pitchFamily="34" charset="0"/>
                <a:cs typeface="Open Sans Light" panose="020B0306030504020204" pitchFamily="34" charset="0"/>
              </a:rPr>
              <a:t>С 22:00 до 00:00</a:t>
            </a:r>
            <a:endParaRPr lang="ru-RU" b="1" dirty="0"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id="{1F3F5B02-795A-45DA-8ADE-0EDA77172338}"/>
              </a:ext>
            </a:extLst>
          </p:cNvPr>
          <p:cNvSpPr/>
          <p:nvPr/>
        </p:nvSpPr>
        <p:spPr>
          <a:xfrm>
            <a:off x="565913" y="4093900"/>
            <a:ext cx="526155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dirty="0" smtClean="0"/>
              <a:t>Ніч середи в руках спекотної музики!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33787456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D66B9E0C-6B21-468B-9DF9-65D7CE4A96B8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108364"/>
            <a:ext cx="3487687" cy="5749636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7403BDD8-79E9-4156-8564-F18252D5FA1D}"/>
              </a:ext>
            </a:extLst>
          </p:cNvPr>
          <p:cNvSpPr txBox="1"/>
          <p:nvPr/>
        </p:nvSpPr>
        <p:spPr>
          <a:xfrm>
            <a:off x="2707516" y="5722286"/>
            <a:ext cx="131030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chemeClr val="bg1"/>
                </a:solidFill>
              </a:rPr>
              <a:t>19 400</a:t>
            </a:r>
            <a:endParaRPr lang="ru-RU" sz="2800" b="1" dirty="0">
              <a:solidFill>
                <a:schemeClr val="bg1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36905" y="5070763"/>
            <a:ext cx="651523" cy="651523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3782291" y="696173"/>
            <a:ext cx="4876799" cy="817419"/>
          </a:xfrm>
          <a:prstGeom prst="rect">
            <a:avLst/>
          </a:prstGeom>
          <a:solidFill>
            <a:schemeClr val="bg1"/>
          </a:solidFill>
          <a:ln w="44450">
            <a:solidFill>
              <a:srgbClr val="22222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C71431F-2D3D-4302-9B0D-ACB212A5A052}"/>
              </a:ext>
            </a:extLst>
          </p:cNvPr>
          <p:cNvSpPr txBox="1"/>
          <p:nvPr/>
        </p:nvSpPr>
        <p:spPr>
          <a:xfrm>
            <a:off x="4103977" y="5434720"/>
            <a:ext cx="576349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b="1" dirty="0" smtClean="0">
                <a:solidFill>
                  <a:schemeClr val="bg1"/>
                </a:solidFill>
                <a:ea typeface="Open Sans Light" panose="020B0306030504020204" pitchFamily="34" charset="0"/>
                <a:cs typeface="Open Sans Light" panose="020B0306030504020204" pitchFamily="34" charset="0"/>
              </a:rPr>
              <a:t>ЩОП’ЯТНИЦІ </a:t>
            </a:r>
            <a:r>
              <a:rPr lang="ru-RU" b="1" dirty="0">
                <a:solidFill>
                  <a:schemeClr val="bg1"/>
                </a:solidFill>
                <a:ea typeface="Open Sans Light" panose="020B0306030504020204" pitchFamily="34" charset="0"/>
                <a:cs typeface="Open Sans Light" panose="020B0306030504020204" pitchFamily="34" charset="0"/>
              </a:rPr>
              <a:t>з</a:t>
            </a:r>
            <a:r>
              <a:rPr lang="ru-RU" b="1" dirty="0" smtClean="0">
                <a:solidFill>
                  <a:schemeClr val="bg1"/>
                </a:solidFill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ru-RU" b="1" dirty="0" smtClean="0">
                <a:solidFill>
                  <a:schemeClr val="bg1"/>
                </a:solidFill>
                <a:ea typeface="Open Sans Light" panose="020B0306030504020204" pitchFamily="34" charset="0"/>
                <a:cs typeface="Open Sans Light" panose="020B0306030504020204" pitchFamily="34" charset="0"/>
              </a:rPr>
              <a:t>22:00 до 00:00</a:t>
            </a:r>
            <a:endParaRPr lang="ru-RU" b="1" dirty="0">
              <a:solidFill>
                <a:schemeClr val="bg1"/>
              </a:solidFill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88428" y="566656"/>
            <a:ext cx="4724809" cy="1292464"/>
          </a:xfrm>
          <a:prstGeom prst="rect">
            <a:avLst/>
          </a:prstGeom>
        </p:spPr>
      </p:pic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1F3F5B02-795A-45DA-8ADE-0EDA77172338}"/>
              </a:ext>
            </a:extLst>
          </p:cNvPr>
          <p:cNvSpPr/>
          <p:nvPr/>
        </p:nvSpPr>
        <p:spPr>
          <a:xfrm>
            <a:off x="3782291" y="2382340"/>
            <a:ext cx="526155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dirty="0" smtClean="0">
                <a:solidFill>
                  <a:schemeClr val="bg1"/>
                </a:solidFill>
              </a:rPr>
              <a:t>Двогодинний заряд найяскравіших </a:t>
            </a:r>
          </a:p>
          <a:p>
            <a:r>
              <a:rPr lang="uk-UA" dirty="0" err="1" smtClean="0">
                <a:solidFill>
                  <a:schemeClr val="bg1"/>
                </a:solidFill>
              </a:rPr>
              <a:t>денс</a:t>
            </a:r>
            <a:r>
              <a:rPr lang="uk-UA" dirty="0" smtClean="0">
                <a:solidFill>
                  <a:schemeClr val="bg1"/>
                </a:solidFill>
              </a:rPr>
              <a:t>-ритмів перед </a:t>
            </a:r>
            <a:r>
              <a:rPr lang="uk-UA" dirty="0" err="1" smtClean="0">
                <a:solidFill>
                  <a:schemeClr val="bg1"/>
                </a:solidFill>
              </a:rPr>
              <a:t>вікендом</a:t>
            </a:r>
            <a:r>
              <a:rPr lang="uk-UA" dirty="0" smtClean="0">
                <a:solidFill>
                  <a:schemeClr val="bg1"/>
                </a:solidFill>
              </a:rPr>
              <a:t> </a:t>
            </a:r>
          </a:p>
          <a:p>
            <a:r>
              <a:rPr lang="uk-UA" dirty="0" smtClean="0">
                <a:solidFill>
                  <a:schemeClr val="bg1"/>
                </a:solidFill>
              </a:rPr>
              <a:t>від Сані Димова!</a:t>
            </a:r>
            <a:endParaRPr lang="ru-RU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91617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Прямоугольник 13"/>
          <p:cNvSpPr/>
          <p:nvPr/>
        </p:nvSpPr>
        <p:spPr>
          <a:xfrm>
            <a:off x="399659" y="3148427"/>
            <a:ext cx="4671106" cy="817419"/>
          </a:xfrm>
          <a:prstGeom prst="rect">
            <a:avLst/>
          </a:prstGeom>
          <a:solidFill>
            <a:schemeClr val="bg1"/>
          </a:solidFill>
          <a:ln w="44450">
            <a:solidFill>
              <a:srgbClr val="25252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7315199" y="1998500"/>
            <a:ext cx="4364183" cy="817419"/>
          </a:xfrm>
          <a:prstGeom prst="rect">
            <a:avLst/>
          </a:prstGeom>
          <a:solidFill>
            <a:schemeClr val="bg1"/>
          </a:solidFill>
          <a:ln w="44450">
            <a:solidFill>
              <a:srgbClr val="F11B3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EC71431F-2D3D-4302-9B0D-ACB212A5A052}"/>
              </a:ext>
            </a:extLst>
          </p:cNvPr>
          <p:cNvSpPr txBox="1"/>
          <p:nvPr/>
        </p:nvSpPr>
        <p:spPr>
          <a:xfrm>
            <a:off x="399659" y="5869363"/>
            <a:ext cx="576349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b="1" dirty="0" smtClean="0">
                <a:solidFill>
                  <a:schemeClr val="bg1"/>
                </a:solidFill>
                <a:ea typeface="Open Sans Light" panose="020B0306030504020204" pitchFamily="34" charset="0"/>
                <a:cs typeface="Open Sans Light" panose="020B0306030504020204" pitchFamily="34" charset="0"/>
              </a:rPr>
              <a:t>ЩОСУБОТИ </a:t>
            </a:r>
            <a:r>
              <a:rPr lang="ru-RU" b="1" dirty="0">
                <a:solidFill>
                  <a:schemeClr val="bg1"/>
                </a:solidFill>
                <a:ea typeface="Open Sans Light" panose="020B0306030504020204" pitchFamily="34" charset="0"/>
                <a:cs typeface="Open Sans Light" panose="020B0306030504020204" pitchFamily="34" charset="0"/>
              </a:rPr>
              <a:t>з</a:t>
            </a:r>
            <a:r>
              <a:rPr lang="ru-RU" b="1" dirty="0" smtClean="0">
                <a:solidFill>
                  <a:schemeClr val="bg1"/>
                </a:solidFill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ru-RU" b="1" dirty="0" smtClean="0">
                <a:solidFill>
                  <a:schemeClr val="bg1"/>
                </a:solidFill>
                <a:ea typeface="Open Sans Light" panose="020B0306030504020204" pitchFamily="34" charset="0"/>
                <a:cs typeface="Open Sans Light" panose="020B0306030504020204" pitchFamily="34" charset="0"/>
              </a:rPr>
              <a:t>22:00 до 00:00</a:t>
            </a:r>
            <a:endParaRPr lang="ru-RU" b="1" dirty="0">
              <a:solidFill>
                <a:schemeClr val="bg1"/>
              </a:solidFill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EC71431F-2D3D-4302-9B0D-ACB212A5A052}"/>
              </a:ext>
            </a:extLst>
          </p:cNvPr>
          <p:cNvSpPr txBox="1"/>
          <p:nvPr/>
        </p:nvSpPr>
        <p:spPr>
          <a:xfrm>
            <a:off x="7398328" y="4917528"/>
            <a:ext cx="576349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chemeClr val="bg1"/>
                </a:solidFill>
                <a:ea typeface="Open Sans Light" panose="020B0306030504020204" pitchFamily="34" charset="0"/>
                <a:cs typeface="Open Sans Light" panose="020B0306030504020204" pitchFamily="34" charset="0"/>
              </a:rPr>
              <a:t>ЩОНЕДІЛІ з 22:00 </a:t>
            </a:r>
            <a:r>
              <a:rPr lang="ru-RU" b="1" dirty="0" smtClean="0">
                <a:solidFill>
                  <a:schemeClr val="bg1"/>
                </a:solidFill>
                <a:ea typeface="Open Sans Light" panose="020B0306030504020204" pitchFamily="34" charset="0"/>
                <a:cs typeface="Open Sans Light" panose="020B0306030504020204" pitchFamily="34" charset="0"/>
              </a:rPr>
              <a:t>до 00:00</a:t>
            </a:r>
            <a:endParaRPr lang="ru-RU" b="1" dirty="0">
              <a:solidFill>
                <a:schemeClr val="bg1"/>
              </a:solidFill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pic>
        <p:nvPicPr>
          <p:cNvPr id="24" name="Рисунок 2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0510" y="2999993"/>
            <a:ext cx="4560203" cy="1292464"/>
          </a:xfrm>
          <a:prstGeom prst="rect">
            <a:avLst/>
          </a:prstGeom>
        </p:spPr>
      </p:pic>
      <p:pic>
        <p:nvPicPr>
          <p:cNvPr id="25" name="Рисунок 24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19179" y="1873264"/>
            <a:ext cx="4560203" cy="1292464"/>
          </a:xfrm>
          <a:prstGeom prst="rect">
            <a:avLst/>
          </a:prstGeom>
        </p:spPr>
      </p:pic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1F3F5B02-795A-45DA-8ADE-0EDA77172338}"/>
              </a:ext>
            </a:extLst>
          </p:cNvPr>
          <p:cNvSpPr/>
          <p:nvPr/>
        </p:nvSpPr>
        <p:spPr>
          <a:xfrm>
            <a:off x="399659" y="4784912"/>
            <a:ext cx="428105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dirty="0" smtClean="0">
                <a:solidFill>
                  <a:schemeClr val="bg1"/>
                </a:solidFill>
              </a:rPr>
              <a:t>Тільки запальні ритми</a:t>
            </a:r>
          </a:p>
          <a:p>
            <a:r>
              <a:rPr lang="uk-UA" dirty="0" smtClean="0">
                <a:solidFill>
                  <a:schemeClr val="bg1"/>
                </a:solidFill>
              </a:rPr>
              <a:t>Весь світ – суцільний танцмайданчик!</a:t>
            </a:r>
            <a:endParaRPr lang="uk-UA" dirty="0" smtClean="0">
              <a:solidFill>
                <a:schemeClr val="bg1"/>
              </a:solidFill>
            </a:endParaRPr>
          </a:p>
        </p:txBody>
      </p:sp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id="{1F3F5B02-795A-45DA-8ADE-0EDA77172338}"/>
              </a:ext>
            </a:extLst>
          </p:cNvPr>
          <p:cNvSpPr/>
          <p:nvPr/>
        </p:nvSpPr>
        <p:spPr>
          <a:xfrm>
            <a:off x="7398328" y="3633773"/>
            <a:ext cx="428105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dirty="0" smtClean="0">
                <a:solidFill>
                  <a:schemeClr val="bg1"/>
                </a:solidFill>
              </a:rPr>
              <a:t>Дві години </a:t>
            </a:r>
            <a:r>
              <a:rPr lang="en-US" dirty="0" smtClean="0">
                <a:solidFill>
                  <a:schemeClr val="bg1"/>
                </a:solidFill>
              </a:rPr>
              <a:t>deep-</a:t>
            </a:r>
            <a:r>
              <a:rPr lang="uk-UA" dirty="0" smtClean="0">
                <a:solidFill>
                  <a:schemeClr val="bg1"/>
                </a:solidFill>
              </a:rPr>
              <a:t>звучання </a:t>
            </a:r>
          </a:p>
          <a:p>
            <a:r>
              <a:rPr lang="uk-UA" dirty="0">
                <a:solidFill>
                  <a:schemeClr val="bg1"/>
                </a:solidFill>
              </a:rPr>
              <a:t>п</a:t>
            </a:r>
            <a:r>
              <a:rPr lang="uk-UA" dirty="0" smtClean="0">
                <a:solidFill>
                  <a:schemeClr val="bg1"/>
                </a:solidFill>
              </a:rPr>
              <a:t>еред стартом нового тижня</a:t>
            </a:r>
            <a:r>
              <a:rPr lang="uk-UA" dirty="0">
                <a:solidFill>
                  <a:schemeClr val="bg1"/>
                </a:solidFill>
              </a:rPr>
              <a:t>!</a:t>
            </a:r>
            <a:endParaRPr lang="uk-UA" dirty="0" smtClean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05046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Прямоугольник 20"/>
          <p:cNvSpPr/>
          <p:nvPr/>
        </p:nvSpPr>
        <p:spPr>
          <a:xfrm>
            <a:off x="2396836" y="387582"/>
            <a:ext cx="7370619" cy="817419"/>
          </a:xfrm>
          <a:prstGeom prst="rect">
            <a:avLst/>
          </a:prstGeom>
          <a:solidFill>
            <a:schemeClr val="bg1"/>
          </a:solidFill>
          <a:ln w="44450">
            <a:solidFill>
              <a:srgbClr val="F11B3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168846" y="1331342"/>
            <a:ext cx="7854308" cy="5375718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8858" y="275095"/>
            <a:ext cx="10559187" cy="12924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86088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111080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692236" y="207473"/>
            <a:ext cx="4807528" cy="817419"/>
          </a:xfrm>
          <a:prstGeom prst="rect">
            <a:avLst/>
          </a:prstGeom>
          <a:solidFill>
            <a:schemeClr val="bg1"/>
          </a:solidFill>
          <a:ln w="44450">
            <a:solidFill>
              <a:srgbClr val="F11B3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E090D967-62B4-449C-8982-B0F5D5CF43AE}"/>
              </a:ext>
            </a:extLst>
          </p:cNvPr>
          <p:cNvSpPr txBox="1"/>
          <p:nvPr/>
        </p:nvSpPr>
        <p:spPr>
          <a:xfrm>
            <a:off x="1399307" y="2267110"/>
            <a:ext cx="9393382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8800" b="1" dirty="0" smtClean="0">
                <a:solidFill>
                  <a:schemeClr val="bg1"/>
                </a:solidFill>
              </a:rPr>
              <a:t>18-35</a:t>
            </a:r>
            <a:endParaRPr lang="ru-RU" sz="8800" b="1" dirty="0">
              <a:solidFill>
                <a:schemeClr val="bg1"/>
              </a:solidFill>
            </a:endParaRPr>
          </a:p>
        </p:txBody>
      </p:sp>
      <p:sp>
        <p:nvSpPr>
          <p:cNvPr id="27" name="Прямоугольник 26">
            <a:extLst>
              <a:ext uri="{FF2B5EF4-FFF2-40B4-BE49-F238E27FC236}">
                <a16:creationId xmlns:a16="http://schemas.microsoft.com/office/drawing/2014/main" id="{65E66CAC-D9D3-4667-8C8F-1F291EE769C1}"/>
              </a:ext>
            </a:extLst>
          </p:cNvPr>
          <p:cNvSpPr/>
          <p:nvPr/>
        </p:nvSpPr>
        <p:spPr>
          <a:xfrm>
            <a:off x="3584847" y="3463161"/>
            <a:ext cx="5022302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1600" dirty="0" smtClean="0">
                <a:solidFill>
                  <a:schemeClr val="bg1"/>
                </a:solidFill>
              </a:rPr>
              <a:t>років</a:t>
            </a:r>
            <a:endParaRPr lang="ru-RU" sz="1600" dirty="0">
              <a:solidFill>
                <a:schemeClr val="bg1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090D967-62B4-449C-8982-B0F5D5CF43AE}"/>
              </a:ext>
            </a:extLst>
          </p:cNvPr>
          <p:cNvSpPr txBox="1"/>
          <p:nvPr/>
        </p:nvSpPr>
        <p:spPr>
          <a:xfrm>
            <a:off x="3771138" y="3463161"/>
            <a:ext cx="127462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5400" b="1" dirty="0" smtClean="0">
                <a:solidFill>
                  <a:schemeClr val="bg1"/>
                </a:solidFill>
              </a:rPr>
              <a:t>62</a:t>
            </a:r>
            <a:r>
              <a:rPr lang="ru-RU" sz="3200" b="1" dirty="0" smtClean="0">
                <a:solidFill>
                  <a:schemeClr val="bg1"/>
                </a:solidFill>
              </a:rPr>
              <a:t>%</a:t>
            </a:r>
            <a:endParaRPr lang="ru-RU" sz="3200" b="1" dirty="0">
              <a:solidFill>
                <a:schemeClr val="bg1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090D967-62B4-449C-8982-B0F5D5CF43AE}"/>
              </a:ext>
            </a:extLst>
          </p:cNvPr>
          <p:cNvSpPr txBox="1"/>
          <p:nvPr/>
        </p:nvSpPr>
        <p:spPr>
          <a:xfrm>
            <a:off x="7257075" y="3463161"/>
            <a:ext cx="119218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5400" b="1" dirty="0" smtClean="0">
                <a:solidFill>
                  <a:schemeClr val="bg1"/>
                </a:solidFill>
              </a:rPr>
              <a:t>38</a:t>
            </a:r>
            <a:r>
              <a:rPr lang="ru-RU" sz="3200" b="1" dirty="0" smtClean="0">
                <a:solidFill>
                  <a:schemeClr val="bg1"/>
                </a:solidFill>
              </a:rPr>
              <a:t>%</a:t>
            </a:r>
            <a:endParaRPr lang="ru-RU" sz="3200" b="1" dirty="0">
              <a:solidFill>
                <a:schemeClr val="bg1"/>
              </a:solidFill>
            </a:endParaRPr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EDA3473E-0453-444E-8C05-CE69A4BA2A23}"/>
              </a:ext>
            </a:extLst>
          </p:cNvPr>
          <p:cNvSpPr/>
          <p:nvPr/>
        </p:nvSpPr>
        <p:spPr>
          <a:xfrm>
            <a:off x="3742738" y="4106539"/>
            <a:ext cx="124622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1600" dirty="0" smtClean="0">
                <a:solidFill>
                  <a:schemeClr val="bg1"/>
                </a:solidFill>
              </a:rPr>
              <a:t>чоловіки</a:t>
            </a:r>
            <a:endParaRPr lang="ru-RU" sz="1600" dirty="0">
              <a:solidFill>
                <a:schemeClr val="bg1"/>
              </a:solidFill>
            </a:endParaRPr>
          </a:p>
        </p:txBody>
      </p:sp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EDA3473E-0453-444E-8C05-CE69A4BA2A23}"/>
              </a:ext>
            </a:extLst>
          </p:cNvPr>
          <p:cNvSpPr/>
          <p:nvPr/>
        </p:nvSpPr>
        <p:spPr>
          <a:xfrm>
            <a:off x="7209968" y="4106539"/>
            <a:ext cx="1047341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1600" dirty="0" smtClean="0">
                <a:solidFill>
                  <a:schemeClr val="bg1"/>
                </a:solidFill>
              </a:rPr>
              <a:t>жінки</a:t>
            </a:r>
            <a:endParaRPr lang="ru-RU" sz="1600" dirty="0">
              <a:solidFill>
                <a:schemeClr val="bg1"/>
              </a:solidFill>
            </a:endParaRPr>
          </a:p>
        </p:txBody>
      </p:sp>
      <p:sp>
        <p:nvSpPr>
          <p:cNvPr id="15" name="Прямоугольник 14">
            <a:extLst>
              <a:ext uri="{FF2B5EF4-FFF2-40B4-BE49-F238E27FC236}">
                <a16:creationId xmlns:a16="http://schemas.microsoft.com/office/drawing/2014/main" id="{1F3F5B02-795A-45DA-8ADE-0EDA77172338}"/>
              </a:ext>
            </a:extLst>
          </p:cNvPr>
          <p:cNvSpPr/>
          <p:nvPr/>
        </p:nvSpPr>
        <p:spPr>
          <a:xfrm>
            <a:off x="4712157" y="5332044"/>
            <a:ext cx="2767681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1600" dirty="0" smtClean="0">
                <a:solidFill>
                  <a:schemeClr val="bg1"/>
                </a:solidFill>
              </a:rPr>
              <a:t>Джерело даних</a:t>
            </a:r>
            <a:r>
              <a:rPr lang="ru-RU" sz="1600" dirty="0" smtClean="0">
                <a:solidFill>
                  <a:schemeClr val="bg1"/>
                </a:solidFill>
              </a:rPr>
              <a:t>: </a:t>
            </a:r>
            <a:r>
              <a:rPr lang="en-US" sz="1600" dirty="0">
                <a:solidFill>
                  <a:schemeClr val="bg1"/>
                </a:solidFill>
              </a:rPr>
              <a:t>TNS </a:t>
            </a:r>
            <a:r>
              <a:rPr lang="ru-RU" sz="1600" dirty="0">
                <a:solidFill>
                  <a:schemeClr val="bg1"/>
                </a:solidFill>
              </a:rPr>
              <a:t>20</a:t>
            </a:r>
            <a:r>
              <a:rPr lang="en-US" sz="1600" dirty="0">
                <a:solidFill>
                  <a:schemeClr val="bg1"/>
                </a:solidFill>
              </a:rPr>
              <a:t>20</a:t>
            </a:r>
            <a:r>
              <a:rPr lang="ru-RU" sz="1600" dirty="0">
                <a:solidFill>
                  <a:schemeClr val="bg1"/>
                </a:solidFill>
              </a:rPr>
              <a:t> </a:t>
            </a:r>
            <a:r>
              <a:rPr lang="en-US" sz="1600" dirty="0">
                <a:solidFill>
                  <a:schemeClr val="bg1"/>
                </a:solidFill>
              </a:rPr>
              <a:t>W1</a:t>
            </a:r>
            <a:endParaRPr lang="ru-RU" sz="1600" dirty="0">
              <a:solidFill>
                <a:schemeClr val="bg1"/>
              </a:solidFill>
            </a:endParaRPr>
          </a:p>
        </p:txBody>
      </p:sp>
      <p:pic>
        <p:nvPicPr>
          <p:cNvPr id="16" name="Рисунок 1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7311" y="29093"/>
            <a:ext cx="3560373" cy="12924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08127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Прямоугольник 26"/>
          <p:cNvSpPr/>
          <p:nvPr/>
        </p:nvSpPr>
        <p:spPr>
          <a:xfrm>
            <a:off x="4558145" y="5206163"/>
            <a:ext cx="6497782" cy="817419"/>
          </a:xfrm>
          <a:prstGeom prst="rect">
            <a:avLst/>
          </a:prstGeom>
          <a:solidFill>
            <a:schemeClr val="bg1"/>
          </a:solidFill>
          <a:ln w="44450">
            <a:solidFill>
              <a:srgbClr val="22222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E090D967-62B4-449C-8982-B0F5D5CF43AE}"/>
              </a:ext>
            </a:extLst>
          </p:cNvPr>
          <p:cNvSpPr txBox="1"/>
          <p:nvPr/>
        </p:nvSpPr>
        <p:spPr>
          <a:xfrm>
            <a:off x="581890" y="1807600"/>
            <a:ext cx="9393382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8800" b="1" dirty="0">
                <a:solidFill>
                  <a:schemeClr val="bg1"/>
                </a:solidFill>
              </a:rPr>
              <a:t>701 000</a:t>
            </a:r>
          </a:p>
        </p:txBody>
      </p:sp>
      <p:sp>
        <p:nvSpPr>
          <p:cNvPr id="32" name="Прямоугольник 31">
            <a:extLst>
              <a:ext uri="{FF2B5EF4-FFF2-40B4-BE49-F238E27FC236}">
                <a16:creationId xmlns:a16="http://schemas.microsoft.com/office/drawing/2014/main" id="{1F3F5B02-795A-45DA-8ADE-0EDA77172338}"/>
              </a:ext>
            </a:extLst>
          </p:cNvPr>
          <p:cNvSpPr/>
          <p:nvPr/>
        </p:nvSpPr>
        <p:spPr>
          <a:xfrm>
            <a:off x="3816033" y="4365145"/>
            <a:ext cx="2767681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1600" dirty="0" smtClean="0">
                <a:solidFill>
                  <a:schemeClr val="bg1"/>
                </a:solidFill>
              </a:rPr>
              <a:t>Джерело даних</a:t>
            </a:r>
            <a:r>
              <a:rPr lang="ru-RU" sz="1600" dirty="0" smtClean="0">
                <a:solidFill>
                  <a:schemeClr val="bg1"/>
                </a:solidFill>
              </a:rPr>
              <a:t>: </a:t>
            </a:r>
            <a:r>
              <a:rPr lang="en-US" sz="1600" dirty="0">
                <a:solidFill>
                  <a:schemeClr val="bg1"/>
                </a:solidFill>
              </a:rPr>
              <a:t>TNS </a:t>
            </a:r>
            <a:r>
              <a:rPr lang="ru-RU" sz="1600" dirty="0">
                <a:solidFill>
                  <a:schemeClr val="bg1"/>
                </a:solidFill>
              </a:rPr>
              <a:t>20</a:t>
            </a:r>
            <a:r>
              <a:rPr lang="en-US" sz="1600" dirty="0">
                <a:solidFill>
                  <a:schemeClr val="bg1"/>
                </a:solidFill>
              </a:rPr>
              <a:t>20</a:t>
            </a:r>
            <a:r>
              <a:rPr lang="ru-RU" sz="1600" dirty="0">
                <a:solidFill>
                  <a:schemeClr val="bg1"/>
                </a:solidFill>
              </a:rPr>
              <a:t> </a:t>
            </a:r>
            <a:r>
              <a:rPr lang="en-US" sz="1600" dirty="0">
                <a:solidFill>
                  <a:schemeClr val="bg1"/>
                </a:solidFill>
              </a:rPr>
              <a:t>W1</a:t>
            </a:r>
            <a:endParaRPr lang="ru-RU" sz="1600" dirty="0">
              <a:solidFill>
                <a:schemeClr val="bg1"/>
              </a:solidFill>
            </a:endParaRPr>
          </a:p>
        </p:txBody>
      </p:sp>
      <p:sp>
        <p:nvSpPr>
          <p:cNvPr id="43" name="Прямоугольник 42">
            <a:extLst>
              <a:ext uri="{FF2B5EF4-FFF2-40B4-BE49-F238E27FC236}">
                <a16:creationId xmlns:a16="http://schemas.microsoft.com/office/drawing/2014/main" id="{EDA3473E-0453-444E-8C05-CE69A4BA2A23}"/>
              </a:ext>
            </a:extLst>
          </p:cNvPr>
          <p:cNvSpPr/>
          <p:nvPr/>
        </p:nvSpPr>
        <p:spPr>
          <a:xfrm>
            <a:off x="3526326" y="2887597"/>
            <a:ext cx="3504509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1600" dirty="0" smtClean="0">
                <a:solidFill>
                  <a:schemeClr val="bg1"/>
                </a:solidFill>
              </a:rPr>
              <a:t>слухачів</a:t>
            </a:r>
            <a:endParaRPr lang="ru-RU" sz="1600" dirty="0">
              <a:solidFill>
                <a:schemeClr val="bg1"/>
              </a:solidFill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44" t="5396" r="7933" b="27011"/>
          <a:stretch/>
        </p:blipFill>
        <p:spPr>
          <a:xfrm>
            <a:off x="4717472" y="5178164"/>
            <a:ext cx="6179128" cy="8035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14053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692236" y="207473"/>
            <a:ext cx="4807528" cy="817419"/>
          </a:xfrm>
          <a:prstGeom prst="rect">
            <a:avLst/>
          </a:prstGeom>
          <a:solidFill>
            <a:schemeClr val="bg1"/>
          </a:solidFill>
          <a:ln w="44450">
            <a:solidFill>
              <a:srgbClr val="F11B3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E090D967-62B4-449C-8982-B0F5D5CF43AE}"/>
              </a:ext>
            </a:extLst>
          </p:cNvPr>
          <p:cNvSpPr txBox="1"/>
          <p:nvPr/>
        </p:nvSpPr>
        <p:spPr>
          <a:xfrm>
            <a:off x="1399307" y="2308999"/>
            <a:ext cx="9393382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8800" b="1" dirty="0" smtClean="0">
                <a:solidFill>
                  <a:schemeClr val="bg1"/>
                </a:solidFill>
              </a:rPr>
              <a:t>979 </a:t>
            </a:r>
            <a:r>
              <a:rPr lang="ru-RU" sz="8800" b="1" dirty="0">
                <a:solidFill>
                  <a:schemeClr val="bg1"/>
                </a:solidFill>
              </a:rPr>
              <a:t>000</a:t>
            </a:r>
          </a:p>
        </p:txBody>
      </p:sp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65E66CAC-D9D3-4667-8C8F-1F291EE769C1}"/>
              </a:ext>
            </a:extLst>
          </p:cNvPr>
          <p:cNvSpPr/>
          <p:nvPr/>
        </p:nvSpPr>
        <p:spPr>
          <a:xfrm>
            <a:off x="3584847" y="3463161"/>
            <a:ext cx="502230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1600" dirty="0">
                <a:solidFill>
                  <a:schemeClr val="bg1"/>
                </a:solidFill>
              </a:rPr>
              <a:t>п</a:t>
            </a:r>
            <a:r>
              <a:rPr lang="uk-UA" sz="1600" dirty="0" smtClean="0">
                <a:solidFill>
                  <a:schemeClr val="bg1"/>
                </a:solidFill>
              </a:rPr>
              <a:t>рослуховування за серпень 2020 з сайтів і додатків</a:t>
            </a:r>
          </a:p>
          <a:p>
            <a:pPr algn="ctr"/>
            <a:r>
              <a:rPr lang="uk-UA" sz="1600" dirty="0" smtClean="0">
                <a:solidFill>
                  <a:schemeClr val="bg1"/>
                </a:solidFill>
              </a:rPr>
              <a:t>60% сесій тривалістю більше 15 хвилин</a:t>
            </a:r>
            <a:endParaRPr lang="ru-RU" sz="1600" dirty="0">
              <a:solidFill>
                <a:schemeClr val="bg1"/>
              </a:solidFill>
            </a:endParaRPr>
          </a:p>
        </p:txBody>
      </p:sp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id="{5A87350B-DC56-4C27-B7AB-838C3B514680}"/>
              </a:ext>
            </a:extLst>
          </p:cNvPr>
          <p:cNvSpPr/>
          <p:nvPr/>
        </p:nvSpPr>
        <p:spPr>
          <a:xfrm>
            <a:off x="4219824" y="5332044"/>
            <a:ext cx="3752347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1600" dirty="0" smtClean="0">
                <a:solidFill>
                  <a:schemeClr val="bg1"/>
                </a:solidFill>
              </a:rPr>
              <a:t>Джерело даних</a:t>
            </a:r>
            <a:r>
              <a:rPr lang="ru-RU" sz="1600" dirty="0" smtClean="0">
                <a:solidFill>
                  <a:schemeClr val="bg1"/>
                </a:solidFill>
              </a:rPr>
              <a:t>:</a:t>
            </a:r>
            <a:r>
              <a:rPr lang="uk-UA" sz="1600" dirty="0" smtClean="0">
                <a:solidFill>
                  <a:schemeClr val="bg1"/>
                </a:solidFill>
              </a:rPr>
              <a:t> компанія </a:t>
            </a:r>
            <a:r>
              <a:rPr lang="en-US" sz="1600" dirty="0" err="1" smtClean="0">
                <a:solidFill>
                  <a:schemeClr val="bg1"/>
                </a:solidFill>
              </a:rPr>
              <a:t>NeuroMedia</a:t>
            </a:r>
            <a:endParaRPr lang="ru-RU" sz="1600" dirty="0">
              <a:solidFill>
                <a:schemeClr val="bg1"/>
              </a:solidFill>
            </a:endParaRPr>
          </a:p>
        </p:txBody>
      </p:sp>
      <p:pic>
        <p:nvPicPr>
          <p:cNvPr id="14" name="Рисунок 1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9621" y="111925"/>
            <a:ext cx="5352752" cy="11888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47302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Прямоугольник 37"/>
          <p:cNvSpPr/>
          <p:nvPr/>
        </p:nvSpPr>
        <p:spPr>
          <a:xfrm>
            <a:off x="5515349" y="5206163"/>
            <a:ext cx="4597229" cy="817419"/>
          </a:xfrm>
          <a:prstGeom prst="rect">
            <a:avLst/>
          </a:prstGeom>
          <a:solidFill>
            <a:schemeClr val="bg1"/>
          </a:solidFill>
          <a:ln w="44450">
            <a:solidFill>
              <a:srgbClr val="22222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4" name="Рисунок 23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864858" y="919393"/>
            <a:ext cx="4793672" cy="2499204"/>
          </a:xfrm>
          <a:prstGeom prst="rect">
            <a:avLst/>
          </a:prstGeom>
        </p:spPr>
      </p:pic>
      <p:sp>
        <p:nvSpPr>
          <p:cNvPr id="13" name="object 9"/>
          <p:cNvSpPr/>
          <p:nvPr/>
        </p:nvSpPr>
        <p:spPr>
          <a:xfrm>
            <a:off x="4287359" y="735157"/>
            <a:ext cx="5948670" cy="4360324"/>
          </a:xfrm>
          <a:prstGeom prst="rect">
            <a:avLst/>
          </a:prstGeom>
          <a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7403BDD8-79E9-4156-8564-F18252D5FA1D}"/>
              </a:ext>
            </a:extLst>
          </p:cNvPr>
          <p:cNvSpPr txBox="1"/>
          <p:nvPr/>
        </p:nvSpPr>
        <p:spPr>
          <a:xfrm>
            <a:off x="1450259" y="756910"/>
            <a:ext cx="368531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chemeClr val="bg1"/>
                </a:solidFill>
              </a:rPr>
              <a:t>3</a:t>
            </a:r>
            <a:r>
              <a:rPr lang="uk-UA" sz="2800" b="1" dirty="0">
                <a:solidFill>
                  <a:schemeClr val="bg1"/>
                </a:solidFill>
              </a:rPr>
              <a:t>3</a:t>
            </a:r>
            <a:r>
              <a:rPr lang="ru-RU" sz="2800" b="1" dirty="0" smtClean="0">
                <a:solidFill>
                  <a:schemeClr val="bg1"/>
                </a:solidFill>
              </a:rPr>
              <a:t> </a:t>
            </a:r>
            <a:r>
              <a:rPr lang="uk-UA" sz="2800" b="1" dirty="0">
                <a:solidFill>
                  <a:schemeClr val="bg1"/>
                </a:solidFill>
              </a:rPr>
              <a:t>7</a:t>
            </a:r>
            <a:r>
              <a:rPr lang="ru-RU" sz="2800" b="1" dirty="0" smtClean="0">
                <a:solidFill>
                  <a:schemeClr val="bg1"/>
                </a:solidFill>
              </a:rPr>
              <a:t>00</a:t>
            </a:r>
            <a:endParaRPr lang="ru-RU" sz="2800" b="1" dirty="0">
              <a:solidFill>
                <a:schemeClr val="bg1"/>
              </a:solidFill>
            </a:endParaRPr>
          </a:p>
          <a:p>
            <a:r>
              <a:rPr lang="uk-UA" sz="1600" dirty="0">
                <a:solidFill>
                  <a:schemeClr val="bg1"/>
                </a:solidFill>
              </a:rPr>
              <a:t>з</a:t>
            </a:r>
            <a:r>
              <a:rPr lang="uk-UA" sz="1600" dirty="0" smtClean="0">
                <a:solidFill>
                  <a:schemeClr val="bg1"/>
                </a:solidFill>
              </a:rPr>
              <a:t>авантаження додатку </a:t>
            </a:r>
            <a:r>
              <a:rPr lang="en-US" sz="1600" dirty="0" smtClean="0">
                <a:solidFill>
                  <a:schemeClr val="bg1"/>
                </a:solidFill>
              </a:rPr>
              <a:t>NRJ </a:t>
            </a:r>
            <a:r>
              <a:rPr lang="en-US" sz="1600" dirty="0">
                <a:solidFill>
                  <a:schemeClr val="bg1"/>
                </a:solidFill>
              </a:rPr>
              <a:t>UKRAINE</a:t>
            </a:r>
            <a:endParaRPr lang="ru-RU" sz="1600" dirty="0">
              <a:solidFill>
                <a:schemeClr val="bg1"/>
              </a:solidFill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7403BDD8-79E9-4156-8564-F18252D5FA1D}"/>
              </a:ext>
            </a:extLst>
          </p:cNvPr>
          <p:cNvSpPr txBox="1"/>
          <p:nvPr/>
        </p:nvSpPr>
        <p:spPr>
          <a:xfrm>
            <a:off x="1488316" y="1887616"/>
            <a:ext cx="297284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chemeClr val="bg1"/>
                </a:solidFill>
              </a:rPr>
              <a:t>4</a:t>
            </a:r>
            <a:r>
              <a:rPr lang="ru-RU" sz="2800" b="1" dirty="0" smtClean="0">
                <a:solidFill>
                  <a:schemeClr val="bg1"/>
                </a:solidFill>
              </a:rPr>
              <a:t>4</a:t>
            </a:r>
            <a:r>
              <a:rPr lang="en-US" sz="2800" b="1" dirty="0" smtClean="0">
                <a:solidFill>
                  <a:schemeClr val="bg1"/>
                </a:solidFill>
              </a:rPr>
              <a:t> </a:t>
            </a:r>
            <a:r>
              <a:rPr lang="ru-RU" sz="2800" b="1" dirty="0">
                <a:solidFill>
                  <a:schemeClr val="bg1"/>
                </a:solidFill>
              </a:rPr>
              <a:t>6</a:t>
            </a:r>
            <a:r>
              <a:rPr lang="en-US" sz="2800" b="1" dirty="0" smtClean="0">
                <a:solidFill>
                  <a:schemeClr val="bg1"/>
                </a:solidFill>
              </a:rPr>
              <a:t>00</a:t>
            </a:r>
            <a:endParaRPr lang="ru-RU" sz="2800" b="1" dirty="0">
              <a:solidFill>
                <a:schemeClr val="bg1"/>
              </a:solidFill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7403BDD8-79E9-4156-8564-F18252D5FA1D}"/>
              </a:ext>
            </a:extLst>
          </p:cNvPr>
          <p:cNvSpPr txBox="1"/>
          <p:nvPr/>
        </p:nvSpPr>
        <p:spPr>
          <a:xfrm>
            <a:off x="1488316" y="2809451"/>
            <a:ext cx="183323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chemeClr val="bg1"/>
                </a:solidFill>
              </a:rPr>
              <a:t>27 </a:t>
            </a:r>
            <a:r>
              <a:rPr lang="uk-UA" sz="2800" b="1" dirty="0" smtClean="0">
                <a:solidFill>
                  <a:schemeClr val="bg1"/>
                </a:solidFill>
              </a:rPr>
              <a:t>0</a:t>
            </a:r>
            <a:r>
              <a:rPr lang="en-US" sz="2800" b="1" dirty="0" smtClean="0">
                <a:solidFill>
                  <a:schemeClr val="bg1"/>
                </a:solidFill>
              </a:rPr>
              <a:t>00</a:t>
            </a:r>
            <a:endParaRPr lang="ru-RU" sz="2800" b="1" dirty="0">
              <a:solidFill>
                <a:schemeClr val="bg1"/>
              </a:solidFill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5CF17B7D-28DE-45C9-9D42-8084BC120BE1}"/>
              </a:ext>
            </a:extLst>
          </p:cNvPr>
          <p:cNvSpPr txBox="1"/>
          <p:nvPr/>
        </p:nvSpPr>
        <p:spPr>
          <a:xfrm>
            <a:off x="1569030" y="3731286"/>
            <a:ext cx="312766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800" b="1" dirty="0" smtClean="0">
                <a:solidFill>
                  <a:schemeClr val="bg1"/>
                </a:solidFill>
              </a:rPr>
              <a:t>89 600</a:t>
            </a:r>
            <a:endParaRPr lang="ru-RU" sz="2800" b="1" dirty="0" smtClean="0">
              <a:solidFill>
                <a:schemeClr val="bg1"/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1569030" y="4113034"/>
            <a:ext cx="3770648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1600" dirty="0">
                <a:solidFill>
                  <a:schemeClr val="bg1"/>
                </a:solidFill>
              </a:rPr>
              <a:t>у</a:t>
            </a:r>
            <a:r>
              <a:rPr lang="uk-UA" sz="1600" dirty="0" smtClean="0">
                <a:solidFill>
                  <a:schemeClr val="bg1"/>
                </a:solidFill>
              </a:rPr>
              <a:t>нікальні відвідувачі серпень 2020 </a:t>
            </a:r>
            <a:r>
              <a:rPr lang="en-US" sz="1600" dirty="0" smtClean="0">
                <a:solidFill>
                  <a:schemeClr val="bg1"/>
                </a:solidFill>
              </a:rPr>
              <a:t>nrj.ua</a:t>
            </a:r>
            <a:r>
              <a:rPr lang="ru-RU" sz="1600" dirty="0" smtClean="0">
                <a:solidFill>
                  <a:schemeClr val="bg1"/>
                </a:solidFill>
              </a:rPr>
              <a:t> </a:t>
            </a:r>
            <a:endParaRPr lang="en-US" sz="1600" dirty="0">
              <a:solidFill>
                <a:schemeClr val="bg1"/>
              </a:solidFill>
            </a:endParaRPr>
          </a:p>
        </p:txBody>
      </p:sp>
      <p:sp>
        <p:nvSpPr>
          <p:cNvPr id="33" name="object 63"/>
          <p:cNvSpPr/>
          <p:nvPr/>
        </p:nvSpPr>
        <p:spPr>
          <a:xfrm rot="403535">
            <a:off x="8330511" y="2122567"/>
            <a:ext cx="1897148" cy="3061004"/>
          </a:xfrm>
          <a:prstGeom prst="rect">
            <a:avLst/>
          </a:prstGeom>
          <a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15826" y="5036514"/>
            <a:ext cx="7596274" cy="1292464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2671" y="693338"/>
            <a:ext cx="879763" cy="879763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6793" y="1830691"/>
            <a:ext cx="651523" cy="651523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2164" y="2718663"/>
            <a:ext cx="652842" cy="652842"/>
          </a:xfrm>
          <a:prstGeom prst="rect">
            <a:avLst/>
          </a:prstGeom>
        </p:spPr>
      </p:pic>
      <p:pic>
        <p:nvPicPr>
          <p:cNvPr id="32" name="Рисунок 31"/>
          <p:cNvPicPr>
            <a:picLocks noChangeAspect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0922" y="3693541"/>
            <a:ext cx="803259" cy="8032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21549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563091" y="2937164"/>
            <a:ext cx="7093527" cy="651163"/>
          </a:xfrm>
          <a:prstGeom prst="rect">
            <a:avLst/>
          </a:prstGeom>
          <a:solidFill>
            <a:srgbClr val="F9F9F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45840" y="2768363"/>
            <a:ext cx="7328027" cy="11827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39649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/>
        </p:nvSpPr>
        <p:spPr>
          <a:xfrm>
            <a:off x="623455" y="387582"/>
            <a:ext cx="10973458" cy="817419"/>
          </a:xfrm>
          <a:prstGeom prst="rect">
            <a:avLst/>
          </a:prstGeom>
          <a:solidFill>
            <a:schemeClr val="bg1"/>
          </a:solidFill>
          <a:ln w="44450">
            <a:solidFill>
              <a:srgbClr val="F11B3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D66B9E0C-6B21-468B-9DF9-65D7CE4A96B8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773586" y="1108364"/>
            <a:ext cx="3487687" cy="5749636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74972" y="1447674"/>
            <a:ext cx="3606884" cy="5410326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16051" y="1260764"/>
            <a:ext cx="3731491" cy="5597236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677592" y="833191"/>
            <a:ext cx="4397379" cy="6024809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52400" y="1124136"/>
            <a:ext cx="4506315" cy="5761573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07534" y="734291"/>
            <a:ext cx="4082473" cy="6123709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162" y="238779"/>
            <a:ext cx="10973751" cy="11888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07561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29895" y="5638455"/>
            <a:ext cx="10973458" cy="817419"/>
          </a:xfrm>
          <a:prstGeom prst="rect">
            <a:avLst/>
          </a:prstGeom>
          <a:solidFill>
            <a:schemeClr val="bg1"/>
          </a:solidFill>
          <a:ln w="44450">
            <a:solidFill>
              <a:srgbClr val="F11B3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0F925631-D4C1-4929-9300-1EE7278AFA15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7307" y="1874930"/>
            <a:ext cx="6288479" cy="3538318"/>
          </a:xfrm>
          <a:prstGeom prst="rect">
            <a:avLst/>
          </a:prstGeom>
        </p:spPr>
      </p:pic>
      <p:pic>
        <p:nvPicPr>
          <p:cNvPr id="5" name="Picture 2" descr="http://nrj.ua/upload/editor/e4b15e04af843a8e37b71a15cf321d48.jpg">
            <a:extLst>
              <a:ext uri="{FF2B5EF4-FFF2-40B4-BE49-F238E27FC236}">
                <a16:creationId xmlns:a16="http://schemas.microsoft.com/office/drawing/2014/main" id="{EC91495D-5746-41B4-B043-8BCF2FAA285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687389" y="1874930"/>
            <a:ext cx="5307476" cy="35383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5430" y="5565303"/>
            <a:ext cx="10382388" cy="11888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86177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545</TotalTime>
  <Words>348</Words>
  <Application>Microsoft Office PowerPoint</Application>
  <PresentationFormat>Широкоэкранный</PresentationFormat>
  <Paragraphs>79</Paragraphs>
  <Slides>27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27</vt:i4>
      </vt:variant>
    </vt:vector>
  </HeadingPairs>
  <TitlesOfParts>
    <vt:vector size="32" baseType="lpstr">
      <vt:lpstr>Arial</vt:lpstr>
      <vt:lpstr>Calibri</vt:lpstr>
      <vt:lpstr>Calibri Light</vt:lpstr>
      <vt:lpstr>Open Sans Light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Manager13</dc:creator>
  <cp:lastModifiedBy>Manager13</cp:lastModifiedBy>
  <cp:revision>58</cp:revision>
  <dcterms:created xsi:type="dcterms:W3CDTF">2020-08-20T09:31:20Z</dcterms:created>
  <dcterms:modified xsi:type="dcterms:W3CDTF">2020-09-15T13:12:16Z</dcterms:modified>
</cp:coreProperties>
</file>