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304" r:id="rId2"/>
    <p:sldId id="262" r:id="rId3"/>
    <p:sldId id="260" r:id="rId4"/>
    <p:sldId id="280" r:id="rId5"/>
    <p:sldId id="282" r:id="rId6"/>
    <p:sldId id="283" r:id="rId7"/>
    <p:sldId id="264" r:id="rId8"/>
    <p:sldId id="267" r:id="rId9"/>
    <p:sldId id="272" r:id="rId10"/>
    <p:sldId id="268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8" r:id="rId22"/>
    <p:sldId id="302" r:id="rId2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EB7"/>
    <a:srgbClr val="0603FD"/>
    <a:srgbClr val="1095F9"/>
    <a:srgbClr val="0F11FF"/>
    <a:srgbClr val="AE0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603FD"/>
            </a:solidFill>
          </c:spPr>
          <c:dPt>
            <c:idx val="0"/>
            <c:bubble3D val="0"/>
            <c:spPr>
              <a:solidFill>
                <a:srgbClr val="0603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5F-4B97-8484-D21C70297D5D}"/>
              </c:ext>
            </c:extLst>
          </c:dPt>
          <c:dPt>
            <c:idx val="1"/>
            <c:bubble3D val="0"/>
            <c:spPr>
              <a:solidFill>
                <a:srgbClr val="AE00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85F-4B97-8484-D21C70297D5D}"/>
              </c:ext>
            </c:extLst>
          </c:dPt>
          <c:dPt>
            <c:idx val="2"/>
            <c:bubble3D val="0"/>
            <c:spPr>
              <a:solidFill>
                <a:srgbClr val="0603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CC-4A54-A9D9-65EBF316AB3B}"/>
              </c:ext>
            </c:extLst>
          </c:dPt>
          <c:dPt>
            <c:idx val="3"/>
            <c:bubble3D val="0"/>
            <c:spPr>
              <a:solidFill>
                <a:srgbClr val="0603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CC-4A54-A9D9-65EBF316AB3B}"/>
              </c:ext>
            </c:extLst>
          </c:dPt>
          <c:dLbls>
            <c:dLbl>
              <c:idx val="0"/>
              <c:layout>
                <c:manualLayout>
                  <c:x val="-0.22254118834792366"/>
                  <c:y val="-0.29500246275743791"/>
                </c:manualLayout>
              </c:layout>
              <c:tx>
                <c:rich>
                  <a:bodyPr/>
                  <a:lstStyle/>
                  <a:p>
                    <a:fld id="{605A8013-DC86-4895-9300-A7E299CA3BD2}" type="VALUE">
                      <a:rPr lang="en-US" sz="5400" baseline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pPr/>
                      <a:t>[ЗНАЧЕНИЕ]</a:t>
                    </a:fld>
                    <a:r>
                      <a:rPr lang="en-US" sz="5400" baseline="0" dirty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9289962123103"/>
                      <c:h val="0.399246201329534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5F-4B97-8484-D21C70297D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333E064-54D4-43A7-AC0A-8B30EB684F6E}" type="PERCENTAGE">
                      <a:rPr lang="en-US" sz="5400" baseline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pPr/>
                      <a:t>[ПРОЦЕНТ]</a:t>
                    </a:fld>
                    <a:endParaRPr lang="ru-UA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85F-4B97-8484-D21C70297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Лист1!$B$2:$B$5</c:f>
              <c:numCache>
                <c:formatCode>General</c:formatCode>
                <c:ptCount val="4"/>
                <c:pt idx="0">
                  <c:v>61</c:v>
                </c:pt>
                <c:pt idx="1">
                  <c:v>39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2"/>
                      <c:pt idx="0">
                        <c:v>мужчины</c:v>
                      </c:pt>
                      <c:pt idx="1">
                        <c:v>женщины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485F-4B97-8484-D21C70297D5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603FD"/>
            </a:solidFill>
          </c:spPr>
          <c:dPt>
            <c:idx val="0"/>
            <c:bubble3D val="0"/>
            <c:spPr>
              <a:solidFill>
                <a:srgbClr val="0603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5F-4B97-8484-D21C70297D5D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85F-4B97-8484-D21C70297D5D}"/>
              </c:ext>
            </c:extLst>
          </c:dPt>
          <c:dPt>
            <c:idx val="2"/>
            <c:bubble3D val="0"/>
            <c:spPr>
              <a:solidFill>
                <a:srgbClr val="0603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85-411E-8FF3-08EDD2377A22}"/>
              </c:ext>
            </c:extLst>
          </c:dPt>
          <c:dPt>
            <c:idx val="3"/>
            <c:bubble3D val="0"/>
            <c:spPr>
              <a:solidFill>
                <a:srgbClr val="0603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85-411E-8FF3-08EDD2377A22}"/>
              </c:ext>
            </c:extLst>
          </c:dPt>
          <c:dLbls>
            <c:dLbl>
              <c:idx val="0"/>
              <c:layout>
                <c:manualLayout>
                  <c:x val="-0.24715438767175385"/>
                  <c:y val="3.6893966775807523E-2"/>
                </c:manualLayout>
              </c:layout>
              <c:tx>
                <c:rich>
                  <a:bodyPr/>
                  <a:lstStyle/>
                  <a:p>
                    <a:fld id="{0C709CCC-6EB2-4F70-8118-7ACEAED13A99}" type="PERCENTAGE">
                      <a:rPr lang="en-US" sz="5400" baseline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pPr/>
                      <a:t>[ПРОЦЕНТ]</a:t>
                    </a:fld>
                    <a:endParaRPr lang="ru-UA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5F-4B97-8484-D21C70297D5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5F-4B97-8484-D21C70297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Лист1!$B$2:$B$5</c:f>
              <c:numCache>
                <c:formatCode>General</c:formatCode>
                <c:ptCount val="4"/>
                <c:pt idx="0">
                  <c:v>43</c:v>
                </c:pt>
                <c:pt idx="1">
                  <c:v>57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2"/>
                      <c:pt idx="0">
                        <c:v>25 - 45</c:v>
                      </c:pt>
                      <c:pt idx="1">
                        <c:v>50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485F-4B97-8484-D21C70297D5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603FD"/>
            </a:solidFill>
          </c:spPr>
          <c:dPt>
            <c:idx val="0"/>
            <c:bubble3D val="0"/>
            <c:spPr>
              <a:solidFill>
                <a:srgbClr val="0603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5F-4B97-8484-D21C70297D5D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85F-4B97-8484-D21C70297D5D}"/>
              </c:ext>
            </c:extLst>
          </c:dPt>
          <c:dPt>
            <c:idx val="2"/>
            <c:bubble3D val="0"/>
            <c:spPr>
              <a:solidFill>
                <a:srgbClr val="0603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6B-45E3-A7C3-8047F2025630}"/>
              </c:ext>
            </c:extLst>
          </c:dPt>
          <c:dPt>
            <c:idx val="3"/>
            <c:bubble3D val="0"/>
            <c:spPr>
              <a:solidFill>
                <a:srgbClr val="0603F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6B-45E3-A7C3-8047F2025630}"/>
              </c:ext>
            </c:extLst>
          </c:dPt>
          <c:dLbls>
            <c:dLbl>
              <c:idx val="0"/>
              <c:layout>
                <c:manualLayout>
                  <c:x val="-0.16952814365044322"/>
                  <c:y val="-0.40750972700599569"/>
                </c:manualLayout>
              </c:layout>
              <c:tx>
                <c:rich>
                  <a:bodyPr/>
                  <a:lstStyle/>
                  <a:p>
                    <a:fld id="{0C709CCC-6EB2-4F70-8118-7ACEAED13A99}" type="PERCENTAGE">
                      <a:rPr lang="en-US" sz="6000" baseline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rPr>
                      <a:pPr/>
                      <a:t>[ПРОЦЕНТ]</a:t>
                    </a:fld>
                    <a:endParaRPr lang="ru-UA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5F-4B97-8484-D21C70297D5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5F-4B97-8484-D21C70297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Лист1!$B$2:$B$5</c:f>
              <c:numCache>
                <c:formatCode>General</c:formatCode>
                <c:ptCount val="4"/>
                <c:pt idx="0">
                  <c:v>78</c:v>
                </c:pt>
                <c:pt idx="1">
                  <c:v>22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Лист1!$A$2:$A$5</c15:sqref>
                        </c15:formulaRef>
                      </c:ext>
                    </c:extLst>
                    <c:strCache>
                      <c:ptCount val="2"/>
                      <c:pt idx="0">
                        <c:v>Высокий, выше среднего</c:v>
                      </c:pt>
                      <c:pt idx="1">
                        <c:v>другой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485F-4B97-8484-D21C70297D5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D7B25-09E0-47D0-80EE-E8333851F41A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4FDC9-C936-4AC3-B66C-D0E2220B8D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335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1C808-D200-44E4-B5F6-3993D58ED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C96848-7681-4E4A-8B3E-555C289B5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B98F62-4E18-4781-9A0E-672922F4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54D41-4383-4F30-AEAF-086A6598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97986A-68E7-463C-97CD-C9AB775E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7502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6C32F-7BB3-41D2-A303-25CD6060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39BECB-CDB4-4680-A533-51A011851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367866-45C7-4922-83A0-0822BAC4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CA8F40-289A-4F0F-8B48-740ED510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31C38-4DD3-4630-B4D2-887771F9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277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6A3AD3-E982-4DA4-98FE-225D22AB6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010EC4-1F98-45DE-A5AD-CD3CBBA4F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2C9A8F-35A2-48C5-9AC6-6D040033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05AD9B-1494-497B-BBC0-E25F5B50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053FB6-2FAB-4EEC-A3E1-5388921C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000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26C51-D7E4-4E41-A98A-6308D73E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AD5D4D-E6D1-4CDD-986E-2AC7944D3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992E8-9B58-4477-9722-5CBFB03DD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878783-6E02-4F0B-9EAF-578CA9AE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D919A-FC6D-4087-8F47-CFE53022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117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68822-8436-438F-8162-C3AEE14F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414E43-CE33-4CDB-99DB-833B4C7DC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B412D-E9FD-4E06-A2FB-4AB69BDF5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1242B5-ABA5-4805-953F-4EFE1D01F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FD684B-E82F-41BC-996F-8EC50D04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4663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00E0D-EA8D-4938-843E-EC6B6AA5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8AAE41-E9DB-4472-A9F8-AC4164682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7E0F4F-1CFB-4567-88F9-6A0543DC7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05C0F2-3978-407D-9E89-417C224A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4297E2-DAB5-4381-942B-6630B8F97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D64B25-95EF-4EE6-9B28-285718F2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449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A803F-BB81-4298-AA46-DA212523D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203D0B-AB12-45CD-B0AA-DB6C3673E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A7A747-7BB6-409D-8CA8-265724CEB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36BAC1-3A63-457E-958D-E03B2BBB9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B17FB9-FA77-40A0-AB7F-99BE97E21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0E91FA-0020-45AA-BB81-0519C772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59BA70-30E1-4FC4-86E9-21D4929D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8C0C2B-DDD7-4EF8-8FF7-237F123B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290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2C79E-5487-4AB2-A304-A4DA653F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CA6D4D-CBAF-4288-81F0-6AD45F1C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E77ED0-A4C1-4612-88AA-86C5658A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36232C-5FD5-4C70-BBB9-6C50E7E9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775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40CA67-916D-485E-9E53-EE128D3F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87D84A-3CDF-40C3-A6F3-64A9515E8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E1E38E-3798-4AEC-AED5-5AA941984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59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49D16-9785-431E-ACA2-E58A04AD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12355D-EAEC-4841-8AF1-992922562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151533-931F-4EFE-BB37-F04CD7514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FB537-0302-4E56-9551-6CD12D4BD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0D7619-8F62-4584-B43A-74772AAF5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12B653-33DD-43C4-926E-2E40CE43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677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27C02-9AD0-4844-BF57-4FE4E935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F0E1E6-A727-499C-BCA6-DBBDA75AA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ABE7A1-D046-425C-B3C1-C7F024360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3E07C5-046E-4A67-B83B-399DF670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58ECF1-D349-489B-BA56-F4DCEB1A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572662-36A5-4356-95DD-FC88133D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45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D4075-1FDD-45BB-BC00-D4EA1D1A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5D6939-B2FD-411D-AC75-63D7EDE4B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347C22-5B9E-4623-932C-A8FC88735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59686-FE82-4ED9-BE4A-5877A8E39376}" type="datetimeFigureOut">
              <a:rPr lang="ru-UA" smtClean="0"/>
              <a:t>16.09.2020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FFCF6-0696-4400-B09E-06DA03D4B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F812E-A1FA-48D0-AB35-CDAF66CB7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9B852-E514-4A0E-BAA8-8F9DDB549D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292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50.png"/><Relationship Id="rId22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DFB938-4FDA-47CF-A9D8-65EA585C2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1854" y="532262"/>
            <a:ext cx="5707205" cy="8819075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E75BA82A-A11A-4922-B88A-E902A3F296E8}"/>
              </a:ext>
            </a:extLst>
          </p:cNvPr>
          <p:cNvSpPr/>
          <p:nvPr/>
        </p:nvSpPr>
        <p:spPr>
          <a:xfrm>
            <a:off x="10261511" y="187924"/>
            <a:ext cx="3860977" cy="3860977"/>
          </a:xfrm>
          <a:prstGeom prst="ellipse">
            <a:avLst/>
          </a:prstGeom>
          <a:solidFill>
            <a:srgbClr val="AE00D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B4C7C4-FECB-4275-8A91-7F4447060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2931" y="187924"/>
            <a:ext cx="9791025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3CFD07-AA3C-4090-923D-A3D4950D1F3E}"/>
              </a:ext>
            </a:extLst>
          </p:cNvPr>
          <p:cNvSpPr/>
          <p:nvPr/>
        </p:nvSpPr>
        <p:spPr>
          <a:xfrm>
            <a:off x="0" y="616750"/>
            <a:ext cx="12192000" cy="1025236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0B68F-B348-4D84-AF3A-73E8AFF44F18}"/>
              </a:ext>
            </a:extLst>
          </p:cNvPr>
          <p:cNvSpPr txBox="1"/>
          <p:nvPr/>
        </p:nvSpPr>
        <p:spPr>
          <a:xfrm>
            <a:off x="195141" y="517704"/>
            <a:ext cx="40799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mpact" panose="020B0806030902050204" pitchFamily="34" charset="0"/>
              </a:rPr>
              <a:t>КЛЮЧОВЕ:</a:t>
            </a:r>
            <a:endParaRPr lang="ru-UA" sz="7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99930-ECD6-44C2-A131-06FC0F3889A5}"/>
              </a:ext>
            </a:extLst>
          </p:cNvPr>
          <p:cNvSpPr txBox="1"/>
          <p:nvPr/>
        </p:nvSpPr>
        <p:spPr>
          <a:xfrm>
            <a:off x="2120391" y="2115111"/>
            <a:ext cx="7951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ВІДСУТНІСТЬ МАХРОВОЇ ПОПСИ</a:t>
            </a:r>
            <a:endParaRPr lang="ru-UA" sz="48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B8D283-C651-40AD-9F01-D35EC9E025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835" y="3419233"/>
            <a:ext cx="6420328" cy="21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58371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A08105-F686-4D6D-B27C-1840F6E830B0}"/>
              </a:ext>
            </a:extLst>
          </p:cNvPr>
          <p:cNvSpPr/>
          <p:nvPr/>
        </p:nvSpPr>
        <p:spPr>
          <a:xfrm rot="10800000">
            <a:off x="-1" y="4089320"/>
            <a:ext cx="5555673" cy="742449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0B68F-B348-4D84-AF3A-73E8AFF44F18}"/>
              </a:ext>
            </a:extLst>
          </p:cNvPr>
          <p:cNvSpPr txBox="1"/>
          <p:nvPr/>
        </p:nvSpPr>
        <p:spPr>
          <a:xfrm>
            <a:off x="379255" y="4708524"/>
            <a:ext cx="42001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Impact" panose="020B0806030902050204" pitchFamily="34" charset="0"/>
              </a:rPr>
              <a:t>ПРОЕКТИ</a:t>
            </a:r>
            <a:endParaRPr lang="ru-UA" sz="8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6BE453-E2DE-4F3D-B32B-470BDA3CAF7C}"/>
              </a:ext>
            </a:extLst>
          </p:cNvPr>
          <p:cNvSpPr txBox="1"/>
          <p:nvPr/>
        </p:nvSpPr>
        <p:spPr>
          <a:xfrm>
            <a:off x="379255" y="4185438"/>
            <a:ext cx="517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spc="600" dirty="0">
                <a:solidFill>
                  <a:schemeClr val="bg1"/>
                </a:solidFill>
                <a:latin typeface="+mj-lt"/>
              </a:rPr>
              <a:t>БРЕНДООБРАЗУЮЧІ</a:t>
            </a:r>
          </a:p>
        </p:txBody>
      </p:sp>
    </p:spTree>
    <p:extLst>
      <p:ext uri="{BB962C8B-B14F-4D97-AF65-F5344CB8AC3E}">
        <p14:creationId xmlns:p14="http://schemas.microsoft.com/office/powerpoint/2010/main" val="1994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7562E3-DC17-4DB4-924C-2BADB167E5ED}"/>
              </a:ext>
            </a:extLst>
          </p:cNvPr>
          <p:cNvSpPr/>
          <p:nvPr/>
        </p:nvSpPr>
        <p:spPr>
          <a:xfrm>
            <a:off x="0" y="1274618"/>
            <a:ext cx="6761017" cy="1149927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0B68F-B348-4D84-AF3A-73E8AFF44F18}"/>
              </a:ext>
            </a:extLst>
          </p:cNvPr>
          <p:cNvSpPr txBox="1"/>
          <p:nvPr/>
        </p:nvSpPr>
        <p:spPr>
          <a:xfrm>
            <a:off x="208455" y="1123634"/>
            <a:ext cx="66030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Impact" panose="020B0806030902050204" pitchFamily="34" charset="0"/>
              </a:rPr>
              <a:t>АВТОМОНІТОР</a:t>
            </a:r>
            <a:endParaRPr lang="ru-UA" sz="8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FC4510-6779-42C7-8368-FAF12A3E1090}"/>
              </a:ext>
            </a:extLst>
          </p:cNvPr>
          <p:cNvSpPr/>
          <p:nvPr/>
        </p:nvSpPr>
        <p:spPr>
          <a:xfrm>
            <a:off x="401782" y="3029000"/>
            <a:ext cx="63592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+mj-lt"/>
              </a:rPr>
              <a:t>Тільки на Авторадіо звучить найточніша та оперативна інформація про дорожні пробки в столиці.</a:t>
            </a:r>
          </a:p>
          <a:p>
            <a:endParaRPr lang="ru-RU" sz="2400" b="1" u="sng" dirty="0">
              <a:solidFill>
                <a:srgbClr val="070C1B"/>
              </a:solidFill>
              <a:latin typeface="+mj-lt"/>
            </a:endParaRPr>
          </a:p>
          <a:p>
            <a:r>
              <a:rPr lang="uk-UA" sz="2400" b="1" u="sng" dirty="0">
                <a:solidFill>
                  <a:srgbClr val="070C1B"/>
                </a:solidFill>
                <a:latin typeface="+mj-lt"/>
              </a:rPr>
              <a:t>Час виходу:</a:t>
            </a:r>
          </a:p>
          <a:p>
            <a:r>
              <a:rPr lang="uk-UA" sz="2400" dirty="0">
                <a:solidFill>
                  <a:srgbClr val="070C1B"/>
                </a:solidFill>
                <a:latin typeface="+mj-lt"/>
              </a:rPr>
              <a:t>Кожні пів години з 8:00 до 20:00</a:t>
            </a:r>
          </a:p>
          <a:p>
            <a:r>
              <a:rPr lang="uk-UA" sz="2400" dirty="0">
                <a:solidFill>
                  <a:srgbClr val="070C1B"/>
                </a:solidFill>
                <a:latin typeface="+mj-lt"/>
              </a:rPr>
              <a:t>(на 15 і 45 хвилинах години)</a:t>
            </a:r>
            <a:endParaRPr lang="uk-UA" sz="2400" dirty="0"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56FED4-78E0-42B1-BD5D-A65C568B0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909" y="1967345"/>
            <a:ext cx="3505200" cy="3505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F4E1C4-FFEC-4FF1-AA31-61881ACFC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909" y="1967345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835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880646-EBDA-4FCE-B81F-96B8828CCBBA}"/>
              </a:ext>
            </a:extLst>
          </p:cNvPr>
          <p:cNvSpPr/>
          <p:nvPr/>
        </p:nvSpPr>
        <p:spPr>
          <a:xfrm rot="10800000">
            <a:off x="-3" y="788835"/>
            <a:ext cx="5837177" cy="1149927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0B68F-B348-4D84-AF3A-73E8AFF44F18}"/>
              </a:ext>
            </a:extLst>
          </p:cNvPr>
          <p:cNvSpPr txBox="1"/>
          <p:nvPr/>
        </p:nvSpPr>
        <p:spPr>
          <a:xfrm>
            <a:off x="498006" y="743643"/>
            <a:ext cx="4820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Impact" panose="020B0806030902050204" pitchFamily="34" charset="0"/>
              </a:rPr>
              <a:t>«ПО</a:t>
            </a:r>
            <a:r>
              <a:rPr lang="uk-UA" sz="8000" dirty="0">
                <a:solidFill>
                  <a:schemeClr val="bg1"/>
                </a:solidFill>
                <a:latin typeface="Impact" panose="020B0806030902050204" pitchFamily="34" charset="0"/>
              </a:rPr>
              <a:t>Ї</a:t>
            </a:r>
            <a:r>
              <a:rPr lang="ru-RU" sz="8000" dirty="0">
                <a:solidFill>
                  <a:schemeClr val="bg1"/>
                </a:solidFill>
                <a:latin typeface="Impact" panose="020B0806030902050204" pitchFamily="34" charset="0"/>
              </a:rPr>
              <a:t>ХАЛИ!»</a:t>
            </a:r>
            <a:endParaRPr lang="ru-UA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5F7BC-AE52-4183-946D-7AA9FEF35EF2}"/>
              </a:ext>
            </a:extLst>
          </p:cNvPr>
          <p:cNvSpPr txBox="1"/>
          <p:nvPr/>
        </p:nvSpPr>
        <p:spPr>
          <a:xfrm>
            <a:off x="2152990" y="265614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РАНКОВЕ ШОУ</a:t>
            </a:r>
            <a:endParaRPr lang="ru-UA" sz="2800" b="1" spc="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5B689C-F508-4472-A9FF-D3FC761C4EED}"/>
              </a:ext>
            </a:extLst>
          </p:cNvPr>
          <p:cNvSpPr/>
          <p:nvPr/>
        </p:nvSpPr>
        <p:spPr>
          <a:xfrm>
            <a:off x="2630568" y="2564428"/>
            <a:ext cx="7302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Євген ОНЕГІН та Катерина СОЛОВЙОВА</a:t>
            </a:r>
          </a:p>
          <a:p>
            <a:pPr algn="ctr"/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зроблять старт твого дня</a:t>
            </a:r>
          </a:p>
          <a:p>
            <a:pPr algn="ctr"/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максимально веселим!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64447D1-0FE2-49BB-B4FA-709AA7FBF527}"/>
              </a:ext>
            </a:extLst>
          </p:cNvPr>
          <p:cNvSpPr/>
          <p:nvPr/>
        </p:nvSpPr>
        <p:spPr>
          <a:xfrm>
            <a:off x="7796148" y="1040631"/>
            <a:ext cx="4273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u="sng" dirty="0">
                <a:solidFill>
                  <a:srgbClr val="276EB7"/>
                </a:solidFill>
                <a:latin typeface="+mj-lt"/>
              </a:rPr>
              <a:t>Час виходу</a:t>
            </a:r>
            <a:r>
              <a:rPr lang="ru-RU" b="1" u="sng" dirty="0">
                <a:solidFill>
                  <a:srgbClr val="276EB7"/>
                </a:solidFill>
                <a:latin typeface="+mj-lt"/>
              </a:rPr>
              <a:t>: </a:t>
            </a:r>
            <a:endParaRPr lang="en-US" b="1" u="sng" dirty="0">
              <a:solidFill>
                <a:srgbClr val="276EB7"/>
              </a:solidFill>
              <a:latin typeface="+mj-lt"/>
            </a:endParaRPr>
          </a:p>
          <a:p>
            <a:pPr algn="r"/>
            <a:r>
              <a:rPr lang="uk-UA" dirty="0">
                <a:solidFill>
                  <a:srgbClr val="276EB7"/>
                </a:solidFill>
                <a:latin typeface="+mj-lt"/>
              </a:rPr>
              <a:t>по буднях з 7:30 до 10:30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58CD3C-A088-4BB4-946E-04389968F8A2}"/>
              </a:ext>
            </a:extLst>
          </p:cNvPr>
          <p:cNvSpPr/>
          <p:nvPr/>
        </p:nvSpPr>
        <p:spPr>
          <a:xfrm>
            <a:off x="3477491" y="43904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Драйвова музика, топ-новини,</a:t>
            </a:r>
          </a:p>
          <a:p>
            <a:pPr algn="ctr"/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огляди, веселі ігри, гумор та багато подарунків для автомобілістів!</a:t>
            </a:r>
          </a:p>
        </p:txBody>
      </p:sp>
    </p:spTree>
    <p:extLst>
      <p:ext uri="{BB962C8B-B14F-4D97-AF65-F5344CB8AC3E}">
        <p14:creationId xmlns:p14="http://schemas.microsoft.com/office/powerpoint/2010/main" val="111462291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C12905-E44A-4416-88CC-530FC7936222}"/>
              </a:ext>
            </a:extLst>
          </p:cNvPr>
          <p:cNvSpPr/>
          <p:nvPr/>
        </p:nvSpPr>
        <p:spPr>
          <a:xfrm>
            <a:off x="6096000" y="4987637"/>
            <a:ext cx="6095999" cy="1282656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0B68F-B348-4D84-AF3A-73E8AFF44F18}"/>
              </a:ext>
            </a:extLst>
          </p:cNvPr>
          <p:cNvSpPr txBox="1"/>
          <p:nvPr/>
        </p:nvSpPr>
        <p:spPr>
          <a:xfrm>
            <a:off x="6467625" y="4967245"/>
            <a:ext cx="53527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Impact" panose="020B0806030902050204" pitchFamily="34" charset="0"/>
              </a:rPr>
              <a:t>АВТОФАЙЛИ</a:t>
            </a:r>
            <a:endParaRPr lang="ru-UA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2E0B00-2A09-4F5D-8E11-E9FDB3694242}"/>
              </a:ext>
            </a:extLst>
          </p:cNvPr>
          <p:cNvSpPr/>
          <p:nvPr/>
        </p:nvSpPr>
        <p:spPr>
          <a:xfrm>
            <a:off x="6867559" y="1658890"/>
            <a:ext cx="50569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+mj-lt"/>
              </a:rPr>
              <a:t>Тільки найсвіжіші та актуальні новини зі світу автомобілів.</a:t>
            </a:r>
          </a:p>
          <a:p>
            <a:r>
              <a:rPr lang="uk-UA" sz="2400" dirty="0">
                <a:latin typeface="+mj-lt"/>
              </a:rPr>
              <a:t>Цікаві та корисні технології, новинки автопрому і огляд авторинків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AD2CB18-29D2-443F-88AD-CF3764DC45D5}"/>
              </a:ext>
            </a:extLst>
          </p:cNvPr>
          <p:cNvSpPr/>
          <p:nvPr/>
        </p:nvSpPr>
        <p:spPr>
          <a:xfrm>
            <a:off x="578348" y="5323905"/>
            <a:ext cx="4622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>
                <a:solidFill>
                  <a:srgbClr val="070C1B"/>
                </a:solidFill>
                <a:latin typeface="+mj-lt"/>
              </a:rPr>
              <a:t>Час виходу:</a:t>
            </a:r>
          </a:p>
          <a:p>
            <a:r>
              <a:rPr lang="uk-UA" sz="2000" dirty="0">
                <a:solidFill>
                  <a:srgbClr val="070C1B"/>
                </a:solidFill>
                <a:latin typeface="+mj-lt"/>
              </a:rPr>
              <a:t>По буднях о 11:30 та 12:30</a:t>
            </a:r>
            <a:br>
              <a:rPr lang="uk-UA" sz="2000" dirty="0">
                <a:solidFill>
                  <a:srgbClr val="070C1B"/>
                </a:solidFill>
                <a:latin typeface="+mj-lt"/>
              </a:rPr>
            </a:br>
            <a:r>
              <a:rPr lang="uk-UA" sz="2000" dirty="0">
                <a:solidFill>
                  <a:srgbClr val="070C1B"/>
                </a:solidFill>
                <a:latin typeface="+mj-lt"/>
              </a:rPr>
              <a:t>Повтор о 15:30 та 16:30</a:t>
            </a:r>
            <a:endParaRPr lang="uk-UA" sz="2000" dirty="0">
              <a:latin typeface="+mj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672399-7AA9-431A-98C0-17B5C6C7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31" y="1060136"/>
            <a:ext cx="5926205" cy="40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4724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A4D961-8A21-4E18-8D32-9338A5D9E5FA}"/>
              </a:ext>
            </a:extLst>
          </p:cNvPr>
          <p:cNvSpPr/>
          <p:nvPr/>
        </p:nvSpPr>
        <p:spPr>
          <a:xfrm>
            <a:off x="6456218" y="879763"/>
            <a:ext cx="5735781" cy="1282656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0B68F-B348-4D84-AF3A-73E8AFF44F18}"/>
              </a:ext>
            </a:extLst>
          </p:cNvPr>
          <p:cNvSpPr txBox="1"/>
          <p:nvPr/>
        </p:nvSpPr>
        <p:spPr>
          <a:xfrm>
            <a:off x="6787426" y="771289"/>
            <a:ext cx="51507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Impact" panose="020B0806030902050204" pitchFamily="34" charset="0"/>
              </a:rPr>
              <a:t>РОЗІГРАШІ</a:t>
            </a:r>
            <a:endParaRPr lang="ru-UA" sz="8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42D4BB-C136-44CF-B272-16EF877CD5DF}"/>
              </a:ext>
            </a:extLst>
          </p:cNvPr>
          <p:cNvSpPr txBox="1"/>
          <p:nvPr/>
        </p:nvSpPr>
        <p:spPr>
          <a:xfrm>
            <a:off x="9004379" y="233432"/>
            <a:ext cx="2933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spc="600" dirty="0">
                <a:latin typeface="+mj-lt"/>
              </a:rPr>
              <a:t>РЕГУЛЯРНІ</a:t>
            </a:r>
            <a:endParaRPr lang="ru-UA" sz="3600" spc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56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A9F729-71C6-4C21-9CBA-DF31336FFA40}"/>
              </a:ext>
            </a:extLst>
          </p:cNvPr>
          <p:cNvSpPr/>
          <p:nvPr/>
        </p:nvSpPr>
        <p:spPr>
          <a:xfrm>
            <a:off x="1" y="879763"/>
            <a:ext cx="1787236" cy="1282656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5B5D44-E3DE-44A1-B9F6-F70BCB481F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335" y="1361408"/>
            <a:ext cx="4157270" cy="33382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2D44D2-2E8A-4295-8217-FEE76C7669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160" y="4203452"/>
            <a:ext cx="3652681" cy="2739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33ABDD-FB40-4799-8526-88452355E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1831">
            <a:off x="-488685" y="2429151"/>
            <a:ext cx="4772172" cy="2994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42D4BB-C136-44CF-B272-16EF877CD5DF}"/>
              </a:ext>
            </a:extLst>
          </p:cNvPr>
          <p:cNvSpPr txBox="1"/>
          <p:nvPr/>
        </p:nvSpPr>
        <p:spPr>
          <a:xfrm>
            <a:off x="749150" y="1039143"/>
            <a:ext cx="11679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ДАРУЄМО ВСЕ, ЩО НЕОБХІДНО КОЖНОМУ </a:t>
            </a:r>
          </a:p>
          <a:p>
            <a:pPr algn="ctr"/>
            <a:r>
              <a:rPr lang="uk-UA" sz="3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АВТОМОБІЛІСТУ ТА ЧОЛОВІКУ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AA654-9C9E-41AD-8A31-24783FF760EF}"/>
              </a:ext>
            </a:extLst>
          </p:cNvPr>
          <p:cNvSpPr txBox="1"/>
          <p:nvPr/>
        </p:nvSpPr>
        <p:spPr>
          <a:xfrm>
            <a:off x="2520663" y="3223481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Impact" panose="020B0806030902050204" pitchFamily="34" charset="0"/>
              </a:rPr>
              <a:t>ПАЛИВО</a:t>
            </a:r>
            <a:endParaRPr lang="ru-UA" sz="3600" dirty="0"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52D0D-E2FD-4DA1-8F3A-2DA3CFBD4833}"/>
              </a:ext>
            </a:extLst>
          </p:cNvPr>
          <p:cNvSpPr txBox="1"/>
          <p:nvPr/>
        </p:nvSpPr>
        <p:spPr>
          <a:xfrm>
            <a:off x="6017822" y="3986056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Impact" panose="020B0806030902050204" pitchFamily="34" charset="0"/>
              </a:rPr>
              <a:t>ШИНИ</a:t>
            </a:r>
            <a:endParaRPr lang="ru-UA" sz="3600" dirty="0">
              <a:latin typeface="Impact" panose="020B080603090205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EC512-78CF-423F-9095-D8BF610F45C8}"/>
              </a:ext>
            </a:extLst>
          </p:cNvPr>
          <p:cNvSpPr txBox="1"/>
          <p:nvPr/>
        </p:nvSpPr>
        <p:spPr>
          <a:xfrm>
            <a:off x="7794638" y="2775880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Impact" panose="020B0806030902050204" pitchFamily="34" charset="0"/>
              </a:rPr>
              <a:t>МОТОРНІ ОЛИВИ</a:t>
            </a:r>
            <a:endParaRPr lang="ru-UA" sz="3600" dirty="0">
              <a:latin typeface="Impact" panose="020B080603090205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02437-C4EE-4172-AC9A-15405C65EB21}"/>
              </a:ext>
            </a:extLst>
          </p:cNvPr>
          <p:cNvSpPr txBox="1"/>
          <p:nvPr/>
        </p:nvSpPr>
        <p:spPr>
          <a:xfrm>
            <a:off x="7789721" y="5304575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Impact" panose="020B0806030902050204" pitchFamily="34" charset="0"/>
              </a:rPr>
              <a:t>КВИТКИ</a:t>
            </a:r>
            <a:endParaRPr lang="ru-UA" sz="3600" dirty="0">
              <a:latin typeface="Impact" panose="020B080603090205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26C362-2A56-4BF7-82D5-196F1DB77917}"/>
              </a:ext>
            </a:extLst>
          </p:cNvPr>
          <p:cNvSpPr txBox="1"/>
          <p:nvPr/>
        </p:nvSpPr>
        <p:spPr>
          <a:xfrm>
            <a:off x="7775301" y="5927900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+mj-lt"/>
              </a:rPr>
              <a:t>На футбол, бокс,</a:t>
            </a:r>
          </a:p>
          <a:p>
            <a:r>
              <a:rPr lang="uk-UA" dirty="0">
                <a:latin typeface="+mj-lt"/>
              </a:rPr>
              <a:t>концерти і </a:t>
            </a:r>
            <a:r>
              <a:rPr lang="uk-UA" dirty="0" err="1">
                <a:latin typeface="+mj-lt"/>
              </a:rPr>
              <a:t>т.і</a:t>
            </a:r>
            <a:r>
              <a:rPr lang="uk-UA" dirty="0">
                <a:latin typeface="+mj-lt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787DA0-8A51-442C-964A-BF10020389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1640" y="4269041"/>
            <a:ext cx="4024971" cy="30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53239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093FD1-2C4C-4855-8560-9071CEB2676B}"/>
              </a:ext>
            </a:extLst>
          </p:cNvPr>
          <p:cNvSpPr/>
          <p:nvPr/>
        </p:nvSpPr>
        <p:spPr>
          <a:xfrm rot="10800000">
            <a:off x="0" y="302818"/>
            <a:ext cx="9612382" cy="1331460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0B68F-B348-4D84-AF3A-73E8AFF44F18}"/>
              </a:ext>
            </a:extLst>
          </p:cNvPr>
          <p:cNvSpPr txBox="1"/>
          <p:nvPr/>
        </p:nvSpPr>
        <p:spPr>
          <a:xfrm>
            <a:off x="2659838" y="245273"/>
            <a:ext cx="69525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Impact" panose="020B0806030902050204" pitchFamily="34" charset="0"/>
              </a:rPr>
              <a:t>РАДІОПАРТНЕР</a:t>
            </a:r>
            <a:endParaRPr lang="ru-UA" sz="8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0D351-6212-4776-9F30-1F673D6DEA1B}"/>
              </a:ext>
            </a:extLst>
          </p:cNvPr>
          <p:cNvSpPr txBox="1"/>
          <p:nvPr/>
        </p:nvSpPr>
        <p:spPr>
          <a:xfrm>
            <a:off x="2757054" y="1677142"/>
            <a:ext cx="410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600" dirty="0">
                <a:latin typeface="+mj-lt"/>
              </a:rPr>
              <a:t>СПОРТИВНИХ ПОДІЙ</a:t>
            </a:r>
            <a:endParaRPr lang="ru-UA" sz="2400" spc="600" dirty="0"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8513EF-789E-4306-86A1-13181645C9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28" y="400750"/>
            <a:ext cx="1621549" cy="11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68E9A3-F137-4A50-BACB-949B7E687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42756">
            <a:off x="9138620" y="2975826"/>
            <a:ext cx="3895725" cy="3343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7FC7FA-6864-470E-AD1E-4E42A675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8" y="2067263"/>
            <a:ext cx="2556195" cy="25498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FF93A7-3F8E-49A8-A097-53557E268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514" y="-41565"/>
            <a:ext cx="4400868" cy="440086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A2347A-0138-4ADF-89D3-B552A9919C3A}"/>
              </a:ext>
            </a:extLst>
          </p:cNvPr>
          <p:cNvSpPr/>
          <p:nvPr/>
        </p:nvSpPr>
        <p:spPr>
          <a:xfrm>
            <a:off x="0" y="388061"/>
            <a:ext cx="7170303" cy="1260630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8584808-B590-45AE-BFA1-D7FAD542D9CE}"/>
              </a:ext>
            </a:extLst>
          </p:cNvPr>
          <p:cNvSpPr/>
          <p:nvPr/>
        </p:nvSpPr>
        <p:spPr>
          <a:xfrm>
            <a:off x="278277" y="4559151"/>
            <a:ext cx="49725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latin typeface="Impact" panose="020B0806030902050204" pitchFamily="34" charset="0"/>
              </a:rPr>
              <a:t>Федерацію Автоспорту України</a:t>
            </a:r>
          </a:p>
          <a:p>
            <a:r>
              <a:rPr lang="uk-UA" sz="2000" spc="300" dirty="0">
                <a:latin typeface="+mj-lt"/>
              </a:rPr>
              <a:t>Висвітлюємо кожні Олімпійські ігри, Чемпіонати світу,</a:t>
            </a:r>
          </a:p>
          <a:p>
            <a:r>
              <a:rPr lang="uk-UA" sz="2000" spc="300" dirty="0">
                <a:latin typeface="+mj-lt"/>
              </a:rPr>
              <a:t>перегони </a:t>
            </a:r>
            <a:r>
              <a:rPr lang="en-US" sz="2000" spc="300" dirty="0">
                <a:latin typeface="+mj-lt"/>
              </a:rPr>
              <a:t>F1</a:t>
            </a:r>
            <a:endParaRPr lang="ru-RU" sz="2000" spc="300" dirty="0"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B8095EC-15DF-4612-A402-0B9E32A0E56D}"/>
              </a:ext>
            </a:extLst>
          </p:cNvPr>
          <p:cNvSpPr/>
          <p:nvPr/>
        </p:nvSpPr>
        <p:spPr>
          <a:xfrm>
            <a:off x="8680176" y="1173482"/>
            <a:ext cx="33374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AGLettericaCompressed" pitchFamily="2" charset="0"/>
              </a:rPr>
              <a:t>К2 </a:t>
            </a:r>
            <a:r>
              <a:rPr lang="en-US" sz="3600" b="1" dirty="0">
                <a:latin typeface="AGLettericaCompressed" pitchFamily="2" charset="0"/>
              </a:rPr>
              <a:t>Promotions</a:t>
            </a:r>
            <a:endParaRPr lang="ru-RU" sz="3600" b="1" dirty="0">
              <a:latin typeface="AGLettericaCompressed" pitchFamily="2" charset="0"/>
            </a:endParaRPr>
          </a:p>
          <a:p>
            <a:r>
              <a:rPr lang="uk-UA" sz="2000" spc="300" dirty="0">
                <a:latin typeface="+mj-lt"/>
              </a:rPr>
              <a:t>(боксерська промоутерська компанія братів Кличків)</a:t>
            </a:r>
          </a:p>
          <a:p>
            <a:r>
              <a:rPr lang="uk-UA" sz="2800" b="1" dirty="0">
                <a:latin typeface="Impact" panose="020B0806030902050204" pitchFamily="34" charset="0"/>
              </a:rPr>
              <a:t>Партнер боїв </a:t>
            </a:r>
            <a:r>
              <a:rPr lang="en-US" sz="2800" b="1" dirty="0">
                <a:latin typeface="Impact" panose="020B0806030902050204" pitchFamily="34" charset="0"/>
              </a:rPr>
              <a:t>MMA</a:t>
            </a:r>
            <a:endParaRPr lang="ru-RU" sz="2800" b="1" dirty="0">
              <a:latin typeface="Impact" panose="020B080603090205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027878-B1CC-4741-9780-BC0DC909E6D4}"/>
              </a:ext>
            </a:extLst>
          </p:cNvPr>
          <p:cNvSpPr txBox="1"/>
          <p:nvPr/>
        </p:nvSpPr>
        <p:spPr>
          <a:xfrm>
            <a:off x="348890" y="314198"/>
            <a:ext cx="6527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Impact" panose="020B0806030902050204" pitchFamily="34" charset="0"/>
              </a:rPr>
              <a:t>ПІДТРИМУЄМО:</a:t>
            </a:r>
            <a:endParaRPr lang="ru-UA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B63257-29B7-402A-86B3-9B66442CEED3}"/>
              </a:ext>
            </a:extLst>
          </p:cNvPr>
          <p:cNvSpPr txBox="1"/>
          <p:nvPr/>
        </p:nvSpPr>
        <p:spPr>
          <a:xfrm>
            <a:off x="2567645" y="2117304"/>
            <a:ext cx="393889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latin typeface="Impact" panose="020B0806030902050204" pitchFamily="34" charset="0"/>
              </a:rPr>
              <a:t>Усі збірні команди</a:t>
            </a:r>
            <a:br>
              <a:rPr lang="uk-UA" sz="3600" b="1" dirty="0">
                <a:latin typeface="Impact" panose="020B0806030902050204" pitchFamily="34" charset="0"/>
              </a:rPr>
            </a:br>
            <a:r>
              <a:rPr lang="uk-UA" sz="3600" b="1" dirty="0">
                <a:latin typeface="Impact" panose="020B0806030902050204" pitchFamily="34" charset="0"/>
              </a:rPr>
              <a:t>України з футболу</a:t>
            </a:r>
            <a:r>
              <a:rPr lang="ru-RU" sz="3600" b="1" dirty="0">
                <a:latin typeface="Impact" panose="020B0806030902050204" pitchFamily="34" charset="0"/>
              </a:rPr>
              <a:t>:</a:t>
            </a:r>
            <a:endParaRPr lang="en-US" sz="3600" b="1" dirty="0">
              <a:latin typeface="Impact" panose="020B0806030902050204" pitchFamily="34" charset="0"/>
            </a:endParaRPr>
          </a:p>
          <a:p>
            <a:r>
              <a:rPr lang="uk-UA" sz="2000" spc="300" dirty="0">
                <a:latin typeface="+mj-lt"/>
              </a:rPr>
              <a:t>Національну</a:t>
            </a:r>
            <a:r>
              <a:rPr lang="ru-RU" sz="2000" spc="300" dirty="0">
                <a:latin typeface="+mj-lt"/>
              </a:rPr>
              <a:t>, </a:t>
            </a:r>
            <a:r>
              <a:rPr lang="en-US" sz="2000" spc="300" dirty="0">
                <a:latin typeface="+mj-lt"/>
              </a:rPr>
              <a:t>U21, </a:t>
            </a:r>
            <a:r>
              <a:rPr lang="uk-UA" sz="2000" spc="300" dirty="0">
                <a:latin typeface="+mj-lt"/>
              </a:rPr>
              <a:t>жіночу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F886B9B-7F71-41E0-A970-DE5B535719A8}"/>
              </a:ext>
            </a:extLst>
          </p:cNvPr>
          <p:cNvSpPr/>
          <p:nvPr/>
        </p:nvSpPr>
        <p:spPr>
          <a:xfrm>
            <a:off x="7286749" y="5335414"/>
            <a:ext cx="49052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Impact" panose="020B0806030902050204" pitchFamily="34" charset="0"/>
              </a:rPr>
              <a:t>Українську хокейну Лігу</a:t>
            </a:r>
          </a:p>
          <a:p>
            <a:r>
              <a:rPr lang="uk-UA" sz="2000" spc="300" dirty="0">
                <a:latin typeface="+mj-lt"/>
              </a:rPr>
              <a:t>Висвітлюємо / анонсуємо матчі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C9334C6-E552-4F6F-A082-001F55DBF1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49" y="4302252"/>
            <a:ext cx="2637456" cy="263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8087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DA2252-9735-4E79-93C6-7D2A73015E34}"/>
              </a:ext>
            </a:extLst>
          </p:cNvPr>
          <p:cNvSpPr/>
          <p:nvPr/>
        </p:nvSpPr>
        <p:spPr>
          <a:xfrm rot="10800000">
            <a:off x="0" y="406269"/>
            <a:ext cx="3252479" cy="1260630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D4E8342-500B-4A5C-956B-13BFB03B6BC9}"/>
              </a:ext>
            </a:extLst>
          </p:cNvPr>
          <p:cNvSpPr/>
          <p:nvPr/>
        </p:nvSpPr>
        <p:spPr>
          <a:xfrm>
            <a:off x="227381" y="5583469"/>
            <a:ext cx="5382403" cy="369332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4EB7A-272C-49AB-AB8C-554AAF14FDFF}"/>
              </a:ext>
            </a:extLst>
          </p:cNvPr>
          <p:cNvSpPr txBox="1"/>
          <p:nvPr/>
        </p:nvSpPr>
        <p:spPr>
          <a:xfrm>
            <a:off x="145425" y="335894"/>
            <a:ext cx="2012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Impact" panose="020B0806030902050204" pitchFamily="34" charset="0"/>
              </a:rPr>
              <a:t>WEB</a:t>
            </a:r>
            <a:endParaRPr lang="ru-UA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4F8C6-27B2-4D94-B262-BEC1C469817D}"/>
              </a:ext>
            </a:extLst>
          </p:cNvPr>
          <p:cNvSpPr txBox="1"/>
          <p:nvPr/>
        </p:nvSpPr>
        <p:spPr>
          <a:xfrm>
            <a:off x="615309" y="2432672"/>
            <a:ext cx="2637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Impact" panose="020B0806030902050204" pitchFamily="34" charset="0"/>
              </a:rPr>
              <a:t>Facebook</a:t>
            </a:r>
            <a:endParaRPr lang="ru-UA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6D0A88D-6C9C-4347-B064-83CD79B87222}"/>
              </a:ext>
            </a:extLst>
          </p:cNvPr>
          <p:cNvSpPr/>
          <p:nvPr/>
        </p:nvSpPr>
        <p:spPr>
          <a:xfrm>
            <a:off x="615309" y="3059012"/>
            <a:ext cx="27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UA" spc="300" dirty="0">
                <a:solidFill>
                  <a:schemeClr val="bg1"/>
                </a:solidFill>
                <a:latin typeface="+mj-lt"/>
              </a:rPr>
              <a:t>18 </a:t>
            </a:r>
            <a:r>
              <a:rPr lang="uk-UA" spc="300" dirty="0">
                <a:solidFill>
                  <a:schemeClr val="bg1"/>
                </a:solidFill>
                <a:latin typeface="+mj-lt"/>
              </a:rPr>
              <a:t>662</a:t>
            </a:r>
            <a:r>
              <a:rPr lang="ru-RU" spc="300" dirty="0">
                <a:solidFill>
                  <a:schemeClr val="bg1"/>
                </a:solidFill>
                <a:latin typeface="+mj-lt"/>
              </a:rPr>
              <a:t> </a:t>
            </a:r>
            <a:r>
              <a:rPr lang="uk-UA" spc="300" dirty="0">
                <a:solidFill>
                  <a:schemeClr val="bg1"/>
                </a:solidFill>
                <a:latin typeface="+mj-lt"/>
              </a:rPr>
              <a:t>підписників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D0037D-83BA-4339-A2A8-33872BA62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642" y="4084196"/>
            <a:ext cx="2507673" cy="65219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6BCBD24-306F-4B56-9C25-0A912E581AF1}"/>
              </a:ext>
            </a:extLst>
          </p:cNvPr>
          <p:cNvSpPr/>
          <p:nvPr/>
        </p:nvSpPr>
        <p:spPr>
          <a:xfrm>
            <a:off x="4712559" y="455413"/>
            <a:ext cx="26629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4400" dirty="0">
                <a:solidFill>
                  <a:schemeClr val="bg1"/>
                </a:solidFill>
                <a:latin typeface="Impact" panose="020B0806030902050204" pitchFamily="34" charset="0"/>
              </a:rPr>
              <a:t>Додаток</a:t>
            </a:r>
          </a:p>
          <a:p>
            <a:pPr algn="r"/>
            <a:r>
              <a:rPr lang="uk-UA" sz="4400" dirty="0">
                <a:solidFill>
                  <a:schemeClr val="bg1"/>
                </a:solidFill>
                <a:latin typeface="Impact" panose="020B0806030902050204" pitchFamily="34" charset="0"/>
              </a:rPr>
              <a:t>Авторадіо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81477AF-3760-4422-84E5-4389B48F737B}"/>
              </a:ext>
            </a:extLst>
          </p:cNvPr>
          <p:cNvSpPr/>
          <p:nvPr/>
        </p:nvSpPr>
        <p:spPr>
          <a:xfrm>
            <a:off x="227382" y="4819979"/>
            <a:ext cx="5252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uk-UA" spc="300" dirty="0">
                <a:solidFill>
                  <a:schemeClr val="bg1"/>
                </a:solidFill>
                <a:latin typeface="+mj-lt"/>
              </a:rPr>
              <a:t>Сторінка Авторадіо на платформі</a:t>
            </a:r>
          </a:p>
          <a:p>
            <a:pPr>
              <a:spcAft>
                <a:spcPts val="0"/>
              </a:spcAft>
            </a:pPr>
            <a:r>
              <a:rPr lang="uk-UA" spc="300" dirty="0">
                <a:solidFill>
                  <a:schemeClr val="bg1"/>
                </a:solidFill>
                <a:latin typeface="+mj-lt"/>
              </a:rPr>
              <a:t>офіційного сайту радіо холдингу UMH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855870B-3E3B-499C-85F3-53338A8F9C86}"/>
              </a:ext>
            </a:extLst>
          </p:cNvPr>
          <p:cNvSpPr/>
          <p:nvPr/>
        </p:nvSpPr>
        <p:spPr>
          <a:xfrm>
            <a:off x="2660074" y="1812741"/>
            <a:ext cx="4730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pc="300" dirty="0">
                <a:solidFill>
                  <a:schemeClr val="bg1"/>
                </a:solidFill>
                <a:latin typeface="+mj-lt"/>
              </a:rPr>
              <a:t>Зручно слухати улюблену музику і</a:t>
            </a:r>
          </a:p>
          <a:p>
            <a:pPr algn="r"/>
            <a:r>
              <a:rPr lang="uk-UA" spc="300" dirty="0">
                <a:solidFill>
                  <a:schemeClr val="bg1"/>
                </a:solidFill>
                <a:latin typeface="+mj-lt"/>
              </a:rPr>
              <a:t>реєструватися в акціях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EAC65BE-BD79-4EE3-83CE-18FF7DE4A8E4}"/>
              </a:ext>
            </a:extLst>
          </p:cNvPr>
          <p:cNvSpPr/>
          <p:nvPr/>
        </p:nvSpPr>
        <p:spPr>
          <a:xfrm>
            <a:off x="279479" y="5597324"/>
            <a:ext cx="4770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+mj-lt"/>
              </a:rPr>
              <a:t>12 565 унікальних користувачів за серпень</a:t>
            </a:r>
            <a:endParaRPr lang="uk-UA" sz="2000" dirty="0">
              <a:latin typeface="+mj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E37D3F-E786-4509-8E00-CAD6FD539C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12" y="546673"/>
            <a:ext cx="1226825" cy="9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929305-8F52-4288-B27A-1CDAD4C041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472" y="0"/>
            <a:ext cx="5888182" cy="5888182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84AD2BD5-30B6-4FE3-B1E6-0F7071970C9E}"/>
              </a:ext>
            </a:extLst>
          </p:cNvPr>
          <p:cNvSpPr/>
          <p:nvPr/>
        </p:nvSpPr>
        <p:spPr>
          <a:xfrm>
            <a:off x="5902784" y="1993290"/>
            <a:ext cx="829833" cy="829833"/>
          </a:xfrm>
          <a:prstGeom prst="ellipse">
            <a:avLst/>
          </a:prstGeom>
          <a:solidFill>
            <a:srgbClr val="AE00D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1FDE6-ADD2-4B71-BB35-E316386CA489}"/>
              </a:ext>
            </a:extLst>
          </p:cNvPr>
          <p:cNvSpPr txBox="1"/>
          <p:nvPr/>
        </p:nvSpPr>
        <p:spPr>
          <a:xfrm>
            <a:off x="4332421" y="3556507"/>
            <a:ext cx="3610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Impact" panose="020B0806030902050204" pitchFamily="34" charset="0"/>
              </a:rPr>
              <a:t>1 </a:t>
            </a:r>
            <a:r>
              <a:rPr lang="ru-RU" sz="7200" dirty="0">
                <a:latin typeface="Impact" panose="020B0806030902050204" pitchFamily="34" charset="0"/>
              </a:rPr>
              <a:t>077</a:t>
            </a:r>
            <a:r>
              <a:rPr lang="en-US" sz="7200" dirty="0">
                <a:latin typeface="Impact" panose="020B0806030902050204" pitchFamily="34" charset="0"/>
              </a:rPr>
              <a:t> 000</a:t>
            </a:r>
            <a:endParaRPr lang="ru-UA" sz="7200" dirty="0">
              <a:latin typeface="Impact" panose="020B080603090205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B1937E-3035-4048-8347-9ABAA38AA39B}"/>
              </a:ext>
            </a:extLst>
          </p:cNvPr>
          <p:cNvSpPr/>
          <p:nvPr/>
        </p:nvSpPr>
        <p:spPr>
          <a:xfrm>
            <a:off x="4766970" y="6396517"/>
            <a:ext cx="2449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Джерело даних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TNS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2020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C5653-2D62-4517-95D8-BCE83E74147E}"/>
              </a:ext>
            </a:extLst>
          </p:cNvPr>
          <p:cNvSpPr txBox="1"/>
          <p:nvPr/>
        </p:nvSpPr>
        <p:spPr>
          <a:xfrm>
            <a:off x="1407421" y="1771706"/>
            <a:ext cx="4084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atin typeface="Impact" panose="020B0806030902050204" pitchFamily="34" charset="0"/>
              </a:rPr>
              <a:t>ЩОТИЖНЯ</a:t>
            </a:r>
            <a:endParaRPr lang="ru-UA" sz="7200" dirty="0">
              <a:latin typeface="Impact" panose="020B080603090205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6146C3-5682-4311-9C0D-70613F496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149" y="1641851"/>
            <a:ext cx="1809441" cy="1330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3F2DD2-20AF-4ECC-9A59-F05A51772C01}"/>
              </a:ext>
            </a:extLst>
          </p:cNvPr>
          <p:cNvSpPr txBox="1"/>
          <p:nvPr/>
        </p:nvSpPr>
        <p:spPr>
          <a:xfrm>
            <a:off x="7236681" y="1771705"/>
            <a:ext cx="3074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atin typeface="Impact" panose="020B0806030902050204" pitchFamily="34" charset="0"/>
              </a:rPr>
              <a:t>СЛУХА</a:t>
            </a:r>
            <a:r>
              <a:rPr lang="uk-UA" sz="7200" dirty="0">
                <a:latin typeface="Impact" panose="020B0806030902050204" pitchFamily="34" charset="0"/>
              </a:rPr>
              <a:t>Є</a:t>
            </a:r>
            <a:endParaRPr lang="ru-UA" sz="7200" dirty="0">
              <a:latin typeface="Impact" panose="020B080603090205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187910-061E-460F-88B2-165BC2D62012}"/>
              </a:ext>
            </a:extLst>
          </p:cNvPr>
          <p:cNvSpPr txBox="1"/>
          <p:nvPr/>
        </p:nvSpPr>
        <p:spPr>
          <a:xfrm>
            <a:off x="5492194" y="4679953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Impact" panose="020B0806030902050204" pitchFamily="34" charset="0"/>
              </a:rPr>
              <a:t>ЧЕЛОВІК</a:t>
            </a:r>
            <a:endParaRPr lang="ru-UA" sz="2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98748"/>
      </p:ext>
    </p:extLst>
  </p:cSld>
  <p:clrMapOvr>
    <a:masterClrMapping/>
  </p:clrMapOvr>
  <p:transition spd="med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0CF37C-7431-4089-A2D8-46796B7846D3}"/>
              </a:ext>
            </a:extLst>
          </p:cNvPr>
          <p:cNvSpPr/>
          <p:nvPr/>
        </p:nvSpPr>
        <p:spPr>
          <a:xfrm>
            <a:off x="4336472" y="406269"/>
            <a:ext cx="7855528" cy="1187004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DF953C-35A7-4D40-84FA-AC91DE143436}"/>
              </a:ext>
            </a:extLst>
          </p:cNvPr>
          <p:cNvSpPr txBox="1"/>
          <p:nvPr/>
        </p:nvSpPr>
        <p:spPr>
          <a:xfrm>
            <a:off x="4558145" y="338051"/>
            <a:ext cx="5698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Impact" panose="020B0806030902050204" pitchFamily="34" charset="0"/>
              </a:rPr>
              <a:t>ТОП-КЛІЄНТИ</a:t>
            </a:r>
            <a:endParaRPr lang="ru-UA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5F428E-1EC1-4D5D-84BC-9D3936F81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127" y="224218"/>
            <a:ext cx="2044657" cy="15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4DFC1A-25BD-45B2-90C3-81025682035C}"/>
              </a:ext>
            </a:extLst>
          </p:cNvPr>
          <p:cNvSpPr/>
          <p:nvPr/>
        </p:nvSpPr>
        <p:spPr>
          <a:xfrm>
            <a:off x="623455" y="1108365"/>
            <a:ext cx="4987636" cy="22143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1BBA00-74B7-4A6F-83D6-116F97ABCF3C}"/>
              </a:ext>
            </a:extLst>
          </p:cNvPr>
          <p:cNvSpPr/>
          <p:nvPr/>
        </p:nvSpPr>
        <p:spPr>
          <a:xfrm>
            <a:off x="6580909" y="1108365"/>
            <a:ext cx="4987636" cy="22143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F711D3-31E8-421A-85FC-4C5F7992FE11}"/>
              </a:ext>
            </a:extLst>
          </p:cNvPr>
          <p:cNvSpPr/>
          <p:nvPr/>
        </p:nvSpPr>
        <p:spPr>
          <a:xfrm>
            <a:off x="623455" y="3934692"/>
            <a:ext cx="3546763" cy="22143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FFB4D9-AD16-428F-9EEE-01C395FEBF43}"/>
              </a:ext>
            </a:extLst>
          </p:cNvPr>
          <p:cNvSpPr/>
          <p:nvPr/>
        </p:nvSpPr>
        <p:spPr>
          <a:xfrm>
            <a:off x="4322618" y="3934692"/>
            <a:ext cx="3546763" cy="22143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4B4AC1-76B5-4EAE-BD17-1E8682AF79E9}"/>
              </a:ext>
            </a:extLst>
          </p:cNvPr>
          <p:cNvSpPr/>
          <p:nvPr/>
        </p:nvSpPr>
        <p:spPr>
          <a:xfrm>
            <a:off x="8021782" y="3934692"/>
            <a:ext cx="3546763" cy="22143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F567F23-471A-4E0E-B09B-1D2B3F9E2382}"/>
              </a:ext>
            </a:extLst>
          </p:cNvPr>
          <p:cNvSpPr/>
          <p:nvPr/>
        </p:nvSpPr>
        <p:spPr>
          <a:xfrm rot="10800000">
            <a:off x="623454" y="524047"/>
            <a:ext cx="4987634" cy="598638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69F071-CC50-4E15-96A0-6C706DDF1708}"/>
              </a:ext>
            </a:extLst>
          </p:cNvPr>
          <p:cNvSpPr txBox="1"/>
          <p:nvPr/>
        </p:nvSpPr>
        <p:spPr>
          <a:xfrm>
            <a:off x="1716265" y="481647"/>
            <a:ext cx="2802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</a:rPr>
              <a:t>АВТОМОБІЛІ</a:t>
            </a:r>
            <a:endParaRPr lang="ru-UA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DC177BF-C72D-4955-B1BA-7CB0C2464F37}"/>
              </a:ext>
            </a:extLst>
          </p:cNvPr>
          <p:cNvSpPr/>
          <p:nvPr/>
        </p:nvSpPr>
        <p:spPr>
          <a:xfrm rot="10800000">
            <a:off x="6580910" y="536271"/>
            <a:ext cx="4987634" cy="598638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023C2-D462-4F79-B79D-260C21E4E81F}"/>
              </a:ext>
            </a:extLst>
          </p:cNvPr>
          <p:cNvSpPr txBox="1"/>
          <p:nvPr/>
        </p:nvSpPr>
        <p:spPr>
          <a:xfrm>
            <a:off x="7083637" y="500200"/>
            <a:ext cx="398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Impact" panose="020B0806030902050204" pitchFamily="34" charset="0"/>
              </a:rPr>
              <a:t>ШИНИ, ОЛИВИ, ХІМІЯ</a:t>
            </a:r>
            <a:endParaRPr lang="ru-UA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D7E0B5F-CC6D-449C-811B-D827A427B68F}"/>
              </a:ext>
            </a:extLst>
          </p:cNvPr>
          <p:cNvSpPr/>
          <p:nvPr/>
        </p:nvSpPr>
        <p:spPr>
          <a:xfrm rot="10800000">
            <a:off x="623453" y="3751790"/>
            <a:ext cx="3546764" cy="598638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75A045-A365-48AF-BE0D-8E593DAD0811}"/>
              </a:ext>
            </a:extLst>
          </p:cNvPr>
          <p:cNvSpPr txBox="1"/>
          <p:nvPr/>
        </p:nvSpPr>
        <p:spPr>
          <a:xfrm>
            <a:off x="888247" y="3697166"/>
            <a:ext cx="3017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</a:rPr>
              <a:t>НЕРУХОМІСТЬ</a:t>
            </a:r>
            <a:endParaRPr lang="ru-UA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1B62E2C-2979-4292-96BA-AD7AC5B31F30}"/>
              </a:ext>
            </a:extLst>
          </p:cNvPr>
          <p:cNvSpPr/>
          <p:nvPr/>
        </p:nvSpPr>
        <p:spPr>
          <a:xfrm rot="10800000">
            <a:off x="4322617" y="3751790"/>
            <a:ext cx="3546764" cy="598638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20B0D02-D8AA-4262-8EA4-4C28C011253A}"/>
              </a:ext>
            </a:extLst>
          </p:cNvPr>
          <p:cNvSpPr/>
          <p:nvPr/>
        </p:nvSpPr>
        <p:spPr>
          <a:xfrm rot="10800000">
            <a:off x="8021779" y="3751790"/>
            <a:ext cx="3546764" cy="598638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DE5B4E-210A-405C-8B8A-1F08C06EB8D7}"/>
              </a:ext>
            </a:extLst>
          </p:cNvPr>
          <p:cNvSpPr txBox="1"/>
          <p:nvPr/>
        </p:nvSpPr>
        <p:spPr>
          <a:xfrm>
            <a:off x="5611088" y="3697165"/>
            <a:ext cx="100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</a:rPr>
              <a:t>АЗС</a:t>
            </a:r>
            <a:endParaRPr lang="ru-UA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996426-5EA2-4737-8EE0-DA6D9BE9CD02}"/>
              </a:ext>
            </a:extLst>
          </p:cNvPr>
          <p:cNvSpPr txBox="1"/>
          <p:nvPr/>
        </p:nvSpPr>
        <p:spPr>
          <a:xfrm>
            <a:off x="8751444" y="3711817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Impact" panose="020B0806030902050204" pitchFamily="34" charset="0"/>
              </a:rPr>
              <a:t>АЛКОГОЛЬ</a:t>
            </a:r>
            <a:endParaRPr lang="ru-UA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B500FAE-4423-43C7-8DAB-DDBED5538E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301" y="1244157"/>
            <a:ext cx="801966" cy="80196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00579F0-8B0F-464D-A847-F9075EE16A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325" y="2498394"/>
            <a:ext cx="923282" cy="59705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D98459-7D4D-433A-B2C1-3A028FEF31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264" y="1295080"/>
            <a:ext cx="715842" cy="71584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543FD-3B30-4BE4-ABAC-CADDA19630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680" y="1411669"/>
            <a:ext cx="1156259" cy="61667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4D28FCC-F0D8-4793-8F23-BA03ABDFBFC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622" y="2498394"/>
            <a:ext cx="684680" cy="68468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8BDBD7F-615B-4040-A03D-BD140391F7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367" y="1330888"/>
            <a:ext cx="1343891" cy="5407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EE69E3D-5206-4C8E-BA21-478FF21BD8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950" y="1379381"/>
            <a:ext cx="1680629" cy="52847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0B73CE5-AB5F-4A0C-86E2-0FD45B5B3A3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234" y="2209922"/>
            <a:ext cx="1005114" cy="100511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1619EFC-1B44-474B-B7F7-C6DA25D912C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612" y="2379926"/>
            <a:ext cx="1779158" cy="66718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81EA97A-89F4-4129-BA9B-D9AD3924B5F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250" y="2470821"/>
            <a:ext cx="1631006" cy="48331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AE1FEB8-02AF-4EEA-871D-F37D53EC7F9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92" y="4603448"/>
            <a:ext cx="1198596" cy="157277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DCFCC8-511C-418D-A5A8-77E0327BDA4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358" y="4695130"/>
            <a:ext cx="1854590" cy="122012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2F2A64E-9FD9-48B0-B87E-E818DCE2CC9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056" y="4459676"/>
            <a:ext cx="489197" cy="59606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653F762-6606-4252-9E2D-725B80A37D2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472" y="4602820"/>
            <a:ext cx="1211834" cy="34366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584CA1B-AFBB-4B95-8DD2-9D0CB6539E5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9454" y="4541713"/>
            <a:ext cx="1352513" cy="44417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DBB00064-EEFB-4929-B04C-FE69CC6F2F3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769" y="5055736"/>
            <a:ext cx="749196" cy="89545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13A22EE-7551-4360-B913-64CE6847ED4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61" y="5239769"/>
            <a:ext cx="1865993" cy="65746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ED92CD8-290F-4C58-B0F0-6BBDE58FFE7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975" y="4533432"/>
            <a:ext cx="1293791" cy="36049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2719477-C531-47FB-BBD4-CEB6C2FE1918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4592" y="5232034"/>
            <a:ext cx="1525698" cy="66520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34693CD-A349-4CF6-B8B2-81EFB49FA92F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391" y="4441906"/>
            <a:ext cx="1745529" cy="75406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15BFFC2-22D5-4F3B-8CC9-ACAF901FD4ED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250" y="5033680"/>
            <a:ext cx="918307" cy="8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0307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E393494-8792-4BAA-89F2-42EC84E0E54B}"/>
              </a:ext>
            </a:extLst>
          </p:cNvPr>
          <p:cNvSpPr txBox="1"/>
          <p:nvPr/>
        </p:nvSpPr>
        <p:spPr>
          <a:xfrm>
            <a:off x="1695004" y="2175483"/>
            <a:ext cx="44037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Impact" panose="020B0806030902050204" pitchFamily="34" charset="0"/>
              </a:rPr>
              <a:t>ПОЇХАЛИ</a:t>
            </a:r>
            <a:r>
              <a:rPr lang="ru-RU" sz="8800" dirty="0">
                <a:solidFill>
                  <a:schemeClr val="bg1"/>
                </a:solidFill>
                <a:latin typeface="AGLettericaCompressed" pitchFamily="2" charset="0"/>
              </a:rPr>
              <a:t> </a:t>
            </a:r>
            <a:endParaRPr lang="ru-UA" sz="8800" dirty="0">
              <a:solidFill>
                <a:schemeClr val="bg1"/>
              </a:solidFill>
              <a:latin typeface="AGLettericaCompresse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A8B1D-30DB-4134-ADBC-6E98736E9822}"/>
              </a:ext>
            </a:extLst>
          </p:cNvPr>
          <p:cNvSpPr txBox="1"/>
          <p:nvPr/>
        </p:nvSpPr>
        <p:spPr>
          <a:xfrm>
            <a:off x="3304542" y="3429000"/>
            <a:ext cx="30235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mpact" panose="020B0806030902050204" pitchFamily="34" charset="0"/>
              </a:rPr>
              <a:t>РАЗОМ!</a:t>
            </a:r>
            <a:endParaRPr lang="ru-UA" sz="7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364794-B248-49FD-957D-04B971BE90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01" y="533844"/>
            <a:ext cx="1401139" cy="10300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8D4F53-CCC9-4FB5-95D8-525C63A0E7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666" y="540707"/>
            <a:ext cx="3947429" cy="621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0964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84F8888-10F8-489D-84D5-151E25A3953E}"/>
              </a:ext>
            </a:extLst>
          </p:cNvPr>
          <p:cNvSpPr txBox="1"/>
          <p:nvPr/>
        </p:nvSpPr>
        <p:spPr>
          <a:xfrm>
            <a:off x="9229965" y="443344"/>
            <a:ext cx="2798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spc="600" dirty="0">
                <a:latin typeface="+mj-lt"/>
              </a:rPr>
              <a:t>ПОРТРЕТ</a:t>
            </a:r>
            <a:endParaRPr lang="ru-UA" sz="4000" spc="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8ADE6-214C-47B4-9BDA-D90A54D476FD}"/>
              </a:ext>
            </a:extLst>
          </p:cNvPr>
          <p:cNvSpPr txBox="1"/>
          <p:nvPr/>
        </p:nvSpPr>
        <p:spPr>
          <a:xfrm>
            <a:off x="7719067" y="905055"/>
            <a:ext cx="43091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latin typeface="Impact" panose="020B0806030902050204" pitchFamily="34" charset="0"/>
              </a:rPr>
              <a:t>СЛУХАЧА</a:t>
            </a:r>
            <a:endParaRPr lang="ru-UA" sz="8800" dirty="0">
              <a:latin typeface="Impact" panose="020B080603090205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45CA53-0FC1-411B-9221-04D94460C0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010">
            <a:off x="9242658" y="3779687"/>
            <a:ext cx="618313" cy="4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>
            <a:extLst>
              <a:ext uri="{FF2B5EF4-FFF2-40B4-BE49-F238E27FC236}">
                <a16:creationId xmlns:a16="http://schemas.microsoft.com/office/drawing/2014/main" id="{C0338894-F199-4E13-9B0D-F2A1202F3EED}"/>
              </a:ext>
            </a:extLst>
          </p:cNvPr>
          <p:cNvSpPr/>
          <p:nvPr/>
        </p:nvSpPr>
        <p:spPr>
          <a:xfrm>
            <a:off x="4164822" y="1441517"/>
            <a:ext cx="3862354" cy="3974965"/>
          </a:xfrm>
          <a:prstGeom prst="ellipse">
            <a:avLst/>
          </a:prstGeom>
          <a:solidFill>
            <a:schemeClr val="tx1">
              <a:lumMod val="50000"/>
              <a:lumOff val="5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F8688A5-8535-4026-BC75-EF302E343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1860633"/>
              </p:ext>
            </p:extLst>
          </p:nvPr>
        </p:nvGraphicFramePr>
        <p:xfrm>
          <a:off x="2742108" y="1138384"/>
          <a:ext cx="6707783" cy="451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84F8888-10F8-489D-84D5-151E25A3953E}"/>
              </a:ext>
            </a:extLst>
          </p:cNvPr>
          <p:cNvSpPr txBox="1"/>
          <p:nvPr/>
        </p:nvSpPr>
        <p:spPr>
          <a:xfrm>
            <a:off x="6517150" y="3396016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+mj-lt"/>
              </a:rPr>
              <a:t>чоловіки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6098D-EB79-4543-8888-A15F6150F3FF}"/>
              </a:ext>
            </a:extLst>
          </p:cNvPr>
          <p:cNvSpPr txBox="1"/>
          <p:nvPr/>
        </p:nvSpPr>
        <p:spPr>
          <a:xfrm>
            <a:off x="879448" y="584386"/>
            <a:ext cx="23278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latin typeface="Impact" panose="020B0806030902050204" pitchFamily="34" charset="0"/>
              </a:rPr>
              <a:t>СТАТЬ</a:t>
            </a:r>
            <a:endParaRPr lang="ru-UA" sz="6600" dirty="0">
              <a:latin typeface="Impact" panose="020B080603090205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FB7E17-0866-4515-9AEB-4069B0C97DD8}"/>
              </a:ext>
            </a:extLst>
          </p:cNvPr>
          <p:cNvSpPr txBox="1"/>
          <p:nvPr/>
        </p:nvSpPr>
        <p:spPr>
          <a:xfrm>
            <a:off x="4439777" y="339601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+mj-lt"/>
              </a:rPr>
              <a:t>жінки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C4780C-6F6A-4FA5-9C15-BF20B16D2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581" y="496581"/>
            <a:ext cx="5864838" cy="58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7494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F8688A5-8535-4026-BC75-EF302E343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656086"/>
              </p:ext>
            </p:extLst>
          </p:nvPr>
        </p:nvGraphicFramePr>
        <p:xfrm>
          <a:off x="2742108" y="1138384"/>
          <a:ext cx="6707783" cy="451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84F8888-10F8-489D-84D5-151E25A3953E}"/>
              </a:ext>
            </a:extLst>
          </p:cNvPr>
          <p:cNvSpPr txBox="1"/>
          <p:nvPr/>
        </p:nvSpPr>
        <p:spPr>
          <a:xfrm>
            <a:off x="6328684" y="3396016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</a:rPr>
              <a:t>25-45 </a:t>
            </a:r>
            <a:r>
              <a:rPr lang="uk-UA" sz="2400" dirty="0">
                <a:solidFill>
                  <a:schemeClr val="bg1"/>
                </a:solidFill>
                <a:latin typeface="+mj-lt"/>
              </a:rPr>
              <a:t>років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6098D-EB79-4543-8888-A15F6150F3FF}"/>
              </a:ext>
            </a:extLst>
          </p:cNvPr>
          <p:cNvSpPr txBox="1"/>
          <p:nvPr/>
        </p:nvSpPr>
        <p:spPr>
          <a:xfrm>
            <a:off x="879448" y="584386"/>
            <a:ext cx="13500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latin typeface="Impact" panose="020B0806030902050204" pitchFamily="34" charset="0"/>
              </a:rPr>
              <a:t>ВІК</a:t>
            </a:r>
            <a:endParaRPr lang="ru-UA" sz="6600" dirty="0">
              <a:latin typeface="Impact" panose="020B080603090205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C4780C-6F6A-4FA5-9C15-BF20B16D2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1014">
            <a:off x="3163581" y="496581"/>
            <a:ext cx="5864838" cy="58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39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F8688A5-8535-4026-BC75-EF302E343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163960"/>
              </p:ext>
            </p:extLst>
          </p:nvPr>
        </p:nvGraphicFramePr>
        <p:xfrm>
          <a:off x="2742108" y="1138384"/>
          <a:ext cx="6707783" cy="451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84F8888-10F8-489D-84D5-151E25A3953E}"/>
              </a:ext>
            </a:extLst>
          </p:cNvPr>
          <p:cNvSpPr txBox="1"/>
          <p:nvPr/>
        </p:nvSpPr>
        <p:spPr>
          <a:xfrm>
            <a:off x="5069961" y="3721031"/>
            <a:ext cx="2432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+mj-lt"/>
              </a:rPr>
              <a:t>Високий,</a:t>
            </a:r>
          </a:p>
          <a:p>
            <a:r>
              <a:rPr lang="uk-UA" sz="2400" dirty="0">
                <a:solidFill>
                  <a:schemeClr val="bg1"/>
                </a:solidFill>
                <a:latin typeface="+mj-lt"/>
              </a:rPr>
              <a:t>вище середнього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6098D-EB79-4543-8888-A15F6150F3FF}"/>
              </a:ext>
            </a:extLst>
          </p:cNvPr>
          <p:cNvSpPr txBox="1"/>
          <p:nvPr/>
        </p:nvSpPr>
        <p:spPr>
          <a:xfrm>
            <a:off x="879448" y="584386"/>
            <a:ext cx="24016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>
                <a:latin typeface="Impact" panose="020B0806030902050204" pitchFamily="34" charset="0"/>
              </a:rPr>
              <a:t>ДОХІД</a:t>
            </a:r>
            <a:endParaRPr lang="ru-UA" sz="6600" dirty="0">
              <a:latin typeface="Impact" panose="020B080603090205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A491D6-0766-487B-AA35-293D82EB34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25615">
            <a:off x="3163581" y="496581"/>
            <a:ext cx="5864838" cy="586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123774-C62C-4F8D-9D27-C3753737EA68}"/>
              </a:ext>
            </a:extLst>
          </p:cNvPr>
          <p:cNvSpPr/>
          <p:nvPr/>
        </p:nvSpPr>
        <p:spPr>
          <a:xfrm>
            <a:off x="0" y="4073236"/>
            <a:ext cx="4278586" cy="748146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F4A74-012E-46FA-93BF-DDEF1DBB8C2D}"/>
              </a:ext>
            </a:extLst>
          </p:cNvPr>
          <p:cNvSpPr txBox="1"/>
          <p:nvPr/>
        </p:nvSpPr>
        <p:spPr>
          <a:xfrm>
            <a:off x="961652" y="4093366"/>
            <a:ext cx="3316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spc="600" dirty="0">
                <a:solidFill>
                  <a:schemeClr val="bg1"/>
                </a:solidFill>
                <a:latin typeface="+mj-lt"/>
              </a:rPr>
              <a:t>МУЗИЧНИЙ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413F0-2AC6-4B69-949F-91DA5A78C4F0}"/>
              </a:ext>
            </a:extLst>
          </p:cNvPr>
          <p:cNvSpPr txBox="1"/>
          <p:nvPr/>
        </p:nvSpPr>
        <p:spPr>
          <a:xfrm>
            <a:off x="107251" y="4664887"/>
            <a:ext cx="41713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Impact" panose="020B0806030902050204" pitchFamily="34" charset="0"/>
              </a:rPr>
              <a:t>ФОРМАТ</a:t>
            </a:r>
            <a:endParaRPr lang="ru-UA" sz="8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19EB9F7-3FC5-4043-8D07-B22A5608B108}"/>
              </a:ext>
            </a:extLst>
          </p:cNvPr>
          <p:cNvSpPr/>
          <p:nvPr/>
        </p:nvSpPr>
        <p:spPr>
          <a:xfrm rot="10800000">
            <a:off x="7438330" y="109511"/>
            <a:ext cx="4753670" cy="1816659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54714C-2E8C-4E3A-A750-DED18D7910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011" y="595947"/>
            <a:ext cx="4034508" cy="53762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92FF4A-0B66-47E5-A5F1-2C6E80770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6350" y="562313"/>
            <a:ext cx="5828220" cy="3817485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A8AA49A-25E9-48DD-930F-3A59DBD2E2C4}"/>
              </a:ext>
            </a:extLst>
          </p:cNvPr>
          <p:cNvSpPr/>
          <p:nvPr/>
        </p:nvSpPr>
        <p:spPr>
          <a:xfrm>
            <a:off x="7528292" y="204243"/>
            <a:ext cx="4753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4800" b="1" dirty="0">
                <a:solidFill>
                  <a:schemeClr val="bg1"/>
                </a:solidFill>
                <a:latin typeface="Impact" panose="020B0806030902050204" pitchFamily="34" charset="0"/>
              </a:rPr>
              <a:t>ОСНОВНИЙ УПОР: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571780-59DC-4002-A34F-018EFCD15D25}"/>
              </a:ext>
            </a:extLst>
          </p:cNvPr>
          <p:cNvSpPr/>
          <p:nvPr/>
        </p:nvSpPr>
        <p:spPr>
          <a:xfrm>
            <a:off x="7573048" y="996389"/>
            <a:ext cx="4798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uk-UA" sz="2400" spc="300" dirty="0">
                <a:solidFill>
                  <a:schemeClr val="bg1"/>
                </a:solidFill>
                <a:latin typeface="+mj-lt"/>
              </a:rPr>
              <a:t>хіти двохтисячних </a:t>
            </a:r>
          </a:p>
          <a:p>
            <a:pPr lvl="0" eaLnBrk="0" hangingPunct="0"/>
            <a:r>
              <a:rPr lang="ru-RU" sz="2400" spc="300" dirty="0">
                <a:solidFill>
                  <a:schemeClr val="bg1"/>
                </a:solidFill>
                <a:latin typeface="+mj-lt"/>
              </a:rPr>
              <a:t>(2000 – 2005 </a:t>
            </a:r>
            <a:r>
              <a:rPr lang="uk-UA" sz="2400" spc="300" dirty="0">
                <a:solidFill>
                  <a:schemeClr val="bg1"/>
                </a:solidFill>
                <a:latin typeface="+mj-lt"/>
              </a:rPr>
              <a:t>рр</a:t>
            </a:r>
            <a:r>
              <a:rPr lang="ru-RU" sz="2400" spc="300" dirty="0">
                <a:solidFill>
                  <a:schemeClr val="bg1"/>
                </a:solidFill>
                <a:latin typeface="+mj-lt"/>
              </a:rPr>
              <a:t>.)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97AF3F-AF4B-4389-A3B3-C7C00E590A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834" y="626051"/>
            <a:ext cx="2816152" cy="42994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EF62A2-CCFE-4490-8D97-40530A37DB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186" y="2805127"/>
            <a:ext cx="4234241" cy="423424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B4510F-48BD-48EA-93B6-190D9BCB2C2F}"/>
              </a:ext>
            </a:extLst>
          </p:cNvPr>
          <p:cNvSpPr/>
          <p:nvPr/>
        </p:nvSpPr>
        <p:spPr>
          <a:xfrm>
            <a:off x="3656673" y="5926355"/>
            <a:ext cx="2406428" cy="369332"/>
          </a:xfrm>
          <a:prstGeom prst="rect">
            <a:avLst/>
          </a:prstGeom>
          <a:solidFill>
            <a:srgbClr val="AE00D6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IMAGINE DRAGONS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7AED6FA-AB23-4340-8371-2F3E34A54D57}"/>
              </a:ext>
            </a:extLst>
          </p:cNvPr>
          <p:cNvSpPr/>
          <p:nvPr/>
        </p:nvSpPr>
        <p:spPr>
          <a:xfrm>
            <a:off x="10979052" y="2927006"/>
            <a:ext cx="681597" cy="369332"/>
          </a:xfrm>
          <a:prstGeom prst="rect">
            <a:avLst/>
          </a:prstGeom>
          <a:solidFill>
            <a:srgbClr val="AE00D6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PINK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4F1CEA6-650E-4679-972C-67656404D84F}"/>
              </a:ext>
            </a:extLst>
          </p:cNvPr>
          <p:cNvSpPr/>
          <p:nvPr/>
        </p:nvSpPr>
        <p:spPr>
          <a:xfrm>
            <a:off x="4566792" y="2794343"/>
            <a:ext cx="2071401" cy="369332"/>
          </a:xfrm>
          <a:prstGeom prst="rect">
            <a:avLst/>
          </a:prstGeom>
          <a:solidFill>
            <a:srgbClr val="AE00D6"/>
          </a:solidFill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ROBBIE WILLIAMS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82C0BAC-C6BC-495B-8F33-63A7597D2A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2734" y="1686213"/>
            <a:ext cx="3383047" cy="31139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BFCF9A-4870-4712-A8E7-799D3A1BAD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675" y="3429000"/>
            <a:ext cx="6038681" cy="344393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B7EF96B-1053-46E2-8069-4579C260CFE4}"/>
              </a:ext>
            </a:extLst>
          </p:cNvPr>
          <p:cNvSpPr/>
          <p:nvPr/>
        </p:nvSpPr>
        <p:spPr>
          <a:xfrm>
            <a:off x="9410625" y="6104849"/>
            <a:ext cx="2735044" cy="369332"/>
          </a:xfrm>
          <a:prstGeom prst="rect">
            <a:avLst/>
          </a:prstGeom>
          <a:solidFill>
            <a:srgbClr val="AE00D6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RED HOT CHILI PEPPERS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D3E2115-597B-4DFD-960D-AC56EA97900B}"/>
              </a:ext>
            </a:extLst>
          </p:cNvPr>
          <p:cNvSpPr/>
          <p:nvPr/>
        </p:nvSpPr>
        <p:spPr>
          <a:xfrm>
            <a:off x="554817" y="641375"/>
            <a:ext cx="1483098" cy="369332"/>
          </a:xfrm>
          <a:prstGeom prst="rect">
            <a:avLst/>
          </a:prstGeom>
          <a:solidFill>
            <a:srgbClr val="AE00D6"/>
          </a:solidFill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ДРУГА Р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І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КА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F583670-8651-4FD4-9258-05E82C7A7FB5}"/>
              </a:ext>
            </a:extLst>
          </p:cNvPr>
          <p:cNvSpPr/>
          <p:nvPr/>
        </p:nvSpPr>
        <p:spPr>
          <a:xfrm>
            <a:off x="9034961" y="3058512"/>
            <a:ext cx="1120820" cy="369332"/>
          </a:xfrm>
          <a:prstGeom prst="rect">
            <a:avLst/>
          </a:prstGeom>
          <a:solidFill>
            <a:srgbClr val="AE00D6"/>
          </a:solidFill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СКРЯБ</a:t>
            </a:r>
            <a:r>
              <a:rPr lang="uk-UA" dirty="0">
                <a:solidFill>
                  <a:schemeClr val="bg1"/>
                </a:solidFill>
                <a:latin typeface="Century Gothic" panose="020B0502020202020204" pitchFamily="34" charset="0"/>
              </a:rPr>
              <a:t>ІН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FAC92C-29DB-4BFE-AEBD-CF16A3B6C1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940" y="2392185"/>
            <a:ext cx="3570577" cy="475802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28F568-E05B-4081-8337-AA142F090538}"/>
              </a:ext>
            </a:extLst>
          </p:cNvPr>
          <p:cNvSpPr/>
          <p:nvPr/>
        </p:nvSpPr>
        <p:spPr>
          <a:xfrm>
            <a:off x="554817" y="4771195"/>
            <a:ext cx="1978427" cy="369332"/>
          </a:xfrm>
          <a:prstGeom prst="rect">
            <a:avLst/>
          </a:prstGeom>
          <a:solidFill>
            <a:srgbClr val="AE00D6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DEPECHE MODE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2918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A02E0B-F54D-4F67-8CC9-5DA715F2915E}"/>
              </a:ext>
            </a:extLst>
          </p:cNvPr>
          <p:cNvSpPr/>
          <p:nvPr/>
        </p:nvSpPr>
        <p:spPr>
          <a:xfrm>
            <a:off x="0" y="616750"/>
            <a:ext cx="12192000" cy="1025236"/>
          </a:xfrm>
          <a:prstGeom prst="rect">
            <a:avLst/>
          </a:prstGeom>
          <a:solidFill>
            <a:srgbClr val="060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248D66-8893-49CB-AA1D-61BDC9FCCD42}"/>
              </a:ext>
            </a:extLst>
          </p:cNvPr>
          <p:cNvSpPr/>
          <p:nvPr/>
        </p:nvSpPr>
        <p:spPr>
          <a:xfrm>
            <a:off x="402960" y="1940189"/>
            <a:ext cx="3226931" cy="443071"/>
          </a:xfrm>
          <a:prstGeom prst="rect">
            <a:avLst/>
          </a:prstGeom>
          <a:solidFill>
            <a:srgbClr val="AE0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pc="600" dirty="0">
                <a:latin typeface="+mj-lt"/>
              </a:rPr>
              <a:t>ДИНАМІЧНИЙ</a:t>
            </a:r>
            <a:endParaRPr lang="ru-UA" sz="2800" spc="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07468A-18E1-4A89-BA02-E90BB76018C3}"/>
              </a:ext>
            </a:extLst>
          </p:cNvPr>
          <p:cNvSpPr txBox="1"/>
          <p:nvPr/>
        </p:nvSpPr>
        <p:spPr>
          <a:xfrm>
            <a:off x="402960" y="597792"/>
            <a:ext cx="3520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Impact" panose="020B0806030902050204" pitchFamily="34" charset="0"/>
              </a:rPr>
              <a:t>НАСТРІЙ:</a:t>
            </a:r>
            <a:endParaRPr lang="ru-UA" sz="7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5BB64F-D2A4-4C5A-A229-7CAFE2E51E49}"/>
              </a:ext>
            </a:extLst>
          </p:cNvPr>
          <p:cNvSpPr/>
          <p:nvPr/>
        </p:nvSpPr>
        <p:spPr>
          <a:xfrm>
            <a:off x="402960" y="2628063"/>
            <a:ext cx="3226931" cy="443071"/>
          </a:xfrm>
          <a:prstGeom prst="rect">
            <a:avLst/>
          </a:prstGeom>
          <a:solidFill>
            <a:srgbClr val="AE0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pc="600" dirty="0">
                <a:latin typeface="+mj-lt"/>
              </a:rPr>
              <a:t>МАЖОРНИЙ</a:t>
            </a:r>
            <a:endParaRPr lang="ru-UA" sz="2800" spc="600" dirty="0"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1B2CEC0-3566-49F5-B625-1DD5A02D2FE8}"/>
              </a:ext>
            </a:extLst>
          </p:cNvPr>
          <p:cNvSpPr/>
          <p:nvPr/>
        </p:nvSpPr>
        <p:spPr>
          <a:xfrm>
            <a:off x="402960" y="3359575"/>
            <a:ext cx="3226931" cy="443071"/>
          </a:xfrm>
          <a:prstGeom prst="rect">
            <a:avLst/>
          </a:prstGeom>
          <a:solidFill>
            <a:srgbClr val="AE0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pc="600" dirty="0">
                <a:latin typeface="+mj-lt"/>
              </a:rPr>
              <a:t>ЗІ ЗНАКОМ +</a:t>
            </a:r>
            <a:endParaRPr lang="ru-UA" sz="2800" spc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73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Широкоэкранный</PresentationFormat>
  <Paragraphs>100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AGLettericaCompressed</vt:lpstr>
      <vt:lpstr>Arial</vt:lpstr>
      <vt:lpstr>Calibri</vt:lpstr>
      <vt:lpstr>Calibri Light</vt:lpstr>
      <vt:lpstr>Century Gothic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2020-09-15T10:44:25Z</dcterms:created>
  <dcterms:modified xsi:type="dcterms:W3CDTF">2020-09-16T09:25:58Z</dcterms:modified>
</cp:coreProperties>
</file>